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4" r:id="rId9"/>
    <p:sldId id="265" r:id="rId10"/>
    <p:sldId id="267" r:id="rId11"/>
    <p:sldId id="266" r:id="rId12"/>
  </p:sldIdLst>
  <p:sldSz cx="12192000" cy="6858000"/>
  <p:notesSz cx="7010400" cy="9296400"/>
  <p:embeddedFontLst>
    <p:embeddedFont>
      <p:font typeface="Arial Narrow" panose="020B0606020202030204" pitchFamily="3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hIn5vbcRWqCTLbxkchQ768vjPgp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247" autoAdjust="0"/>
  </p:normalViewPr>
  <p:slideViewPr>
    <p:cSldViewPr snapToGrid="0">
      <p:cViewPr varScale="1">
        <p:scale>
          <a:sx n="107" d="100"/>
          <a:sy n="107"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68625" y="697225"/>
            <a:ext cx="4673825"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25" y="4415775"/>
            <a:ext cx="5608300" cy="41833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508672b27a_0_2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508672b27a_0_26:notes"/>
          <p:cNvSpPr txBox="1">
            <a:spLocks noGrp="1"/>
          </p:cNvSpPr>
          <p:nvPr>
            <p:ph type="body" idx="1"/>
          </p:nvPr>
        </p:nvSpPr>
        <p:spPr>
          <a:xfrm>
            <a:off x="701025" y="4415775"/>
            <a:ext cx="5608200" cy="418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8EBBE36A-9CA1-958E-1C01-D381D342CFF7}"/>
            </a:ext>
          </a:extLst>
        </p:cNvPr>
        <p:cNvGrpSpPr/>
        <p:nvPr/>
      </p:nvGrpSpPr>
      <p:grpSpPr>
        <a:xfrm>
          <a:off x="0" y="0"/>
          <a:ext cx="0" cy="0"/>
          <a:chOff x="0" y="0"/>
          <a:chExt cx="0" cy="0"/>
        </a:xfrm>
      </p:grpSpPr>
      <p:sp>
        <p:nvSpPr>
          <p:cNvPr id="88" name="Google Shape;88;g3508672b27a_0_42:notes">
            <a:extLst>
              <a:ext uri="{FF2B5EF4-FFF2-40B4-BE49-F238E27FC236}">
                <a16:creationId xmlns:a16="http://schemas.microsoft.com/office/drawing/2014/main" id="{30F3DB74-3140-BAF7-FFE4-7B6CE2B08D1E}"/>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508672b27a_0_42:notes">
            <a:extLst>
              <a:ext uri="{FF2B5EF4-FFF2-40B4-BE49-F238E27FC236}">
                <a16:creationId xmlns:a16="http://schemas.microsoft.com/office/drawing/2014/main" id="{E655D4D5-E675-DFE9-4EAE-DCFFD02D34CB}"/>
              </a:ext>
            </a:extLst>
          </p:cNvPr>
          <p:cNvSpPr txBox="1">
            <a:spLocks noGrp="1"/>
          </p:cNvSpPr>
          <p:nvPr>
            <p:ph type="body" idx="1"/>
          </p:nvPr>
        </p:nvSpPr>
        <p:spPr>
          <a:xfrm>
            <a:off x="701025" y="4415775"/>
            <a:ext cx="5608200" cy="418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68173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01953FAE-A75A-0A55-589F-D92E285395D8}"/>
            </a:ext>
          </a:extLst>
        </p:cNvPr>
        <p:cNvGrpSpPr/>
        <p:nvPr/>
      </p:nvGrpSpPr>
      <p:grpSpPr>
        <a:xfrm>
          <a:off x="0" y="0"/>
          <a:ext cx="0" cy="0"/>
          <a:chOff x="0" y="0"/>
          <a:chExt cx="0" cy="0"/>
        </a:xfrm>
      </p:grpSpPr>
      <p:sp>
        <p:nvSpPr>
          <p:cNvPr id="88" name="Google Shape;88;g3508672b27a_0_42:notes">
            <a:extLst>
              <a:ext uri="{FF2B5EF4-FFF2-40B4-BE49-F238E27FC236}">
                <a16:creationId xmlns:a16="http://schemas.microsoft.com/office/drawing/2014/main" id="{206E1B1D-66C4-7327-D102-8FBF6EC68BEB}"/>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508672b27a_0_42:notes">
            <a:extLst>
              <a:ext uri="{FF2B5EF4-FFF2-40B4-BE49-F238E27FC236}">
                <a16:creationId xmlns:a16="http://schemas.microsoft.com/office/drawing/2014/main" id="{CD1B6D33-7645-1ED7-611B-4DCBE6B1E047}"/>
              </a:ext>
            </a:extLst>
          </p:cNvPr>
          <p:cNvSpPr txBox="1">
            <a:spLocks noGrp="1"/>
          </p:cNvSpPr>
          <p:nvPr>
            <p:ph type="body" idx="1"/>
          </p:nvPr>
        </p:nvSpPr>
        <p:spPr>
          <a:xfrm>
            <a:off x="701025" y="4415775"/>
            <a:ext cx="5608200" cy="418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98752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508672b27a_0_4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508672b27a_0_42:notes"/>
          <p:cNvSpPr txBox="1">
            <a:spLocks noGrp="1"/>
          </p:cNvSpPr>
          <p:nvPr>
            <p:ph type="body" idx="1"/>
          </p:nvPr>
        </p:nvSpPr>
        <p:spPr>
          <a:xfrm>
            <a:off x="701025" y="4415775"/>
            <a:ext cx="5608200" cy="418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508672b27a_0_4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3508672b27a_0_47:notes"/>
          <p:cNvSpPr txBox="1">
            <a:spLocks noGrp="1"/>
          </p:cNvSpPr>
          <p:nvPr>
            <p:ph type="body" idx="1"/>
          </p:nvPr>
        </p:nvSpPr>
        <p:spPr>
          <a:xfrm>
            <a:off x="701025" y="4415775"/>
            <a:ext cx="5608200" cy="418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508672b27a_0_4:notes"/>
          <p:cNvSpPr txBox="1">
            <a:spLocks noGrp="1"/>
          </p:cNvSpPr>
          <p:nvPr>
            <p:ph type="body" idx="1"/>
          </p:nvPr>
        </p:nvSpPr>
        <p:spPr>
          <a:xfrm>
            <a:off x="701025" y="4415775"/>
            <a:ext cx="5608200" cy="418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g3508672b27a_0_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a:extLst>
            <a:ext uri="{FF2B5EF4-FFF2-40B4-BE49-F238E27FC236}">
              <a16:creationId xmlns:a16="http://schemas.microsoft.com/office/drawing/2014/main" id="{8158F511-ED5D-8EC7-D285-BBA957E5C610}"/>
            </a:ext>
          </a:extLst>
        </p:cNvPr>
        <p:cNvGrpSpPr/>
        <p:nvPr/>
      </p:nvGrpSpPr>
      <p:grpSpPr>
        <a:xfrm>
          <a:off x="0" y="0"/>
          <a:ext cx="0" cy="0"/>
          <a:chOff x="0" y="0"/>
          <a:chExt cx="0" cy="0"/>
        </a:xfrm>
      </p:grpSpPr>
      <p:sp>
        <p:nvSpPr>
          <p:cNvPr id="100" name="Google Shape;100;g3508672b27a_0_4:notes">
            <a:extLst>
              <a:ext uri="{FF2B5EF4-FFF2-40B4-BE49-F238E27FC236}">
                <a16:creationId xmlns:a16="http://schemas.microsoft.com/office/drawing/2014/main" id="{7C9AE786-09D9-8CB7-09F0-DAF9A4B07B4B}"/>
              </a:ext>
            </a:extLst>
          </p:cNvPr>
          <p:cNvSpPr txBox="1">
            <a:spLocks noGrp="1"/>
          </p:cNvSpPr>
          <p:nvPr>
            <p:ph type="body" idx="1"/>
          </p:nvPr>
        </p:nvSpPr>
        <p:spPr>
          <a:xfrm>
            <a:off x="701025" y="4415775"/>
            <a:ext cx="5608200" cy="418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g3508672b27a_0_4:notes">
            <a:extLst>
              <a:ext uri="{FF2B5EF4-FFF2-40B4-BE49-F238E27FC236}">
                <a16:creationId xmlns:a16="http://schemas.microsoft.com/office/drawing/2014/main" id="{F8275CD7-1C7C-DED8-EEE1-A2DB66A8D8CD}"/>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300308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id="{635565F5-4929-47BD-2B57-A619EC127E72}"/>
            </a:ext>
          </a:extLst>
        </p:cNvPr>
        <p:cNvGrpSpPr/>
        <p:nvPr/>
      </p:nvGrpSpPr>
      <p:grpSpPr>
        <a:xfrm>
          <a:off x="0" y="0"/>
          <a:ext cx="0" cy="0"/>
          <a:chOff x="0" y="0"/>
          <a:chExt cx="0" cy="0"/>
        </a:xfrm>
      </p:grpSpPr>
      <p:sp>
        <p:nvSpPr>
          <p:cNvPr id="94" name="Google Shape;94;g3508672b27a_0_47:notes">
            <a:extLst>
              <a:ext uri="{FF2B5EF4-FFF2-40B4-BE49-F238E27FC236}">
                <a16:creationId xmlns:a16="http://schemas.microsoft.com/office/drawing/2014/main" id="{4097A87A-A788-2FC2-1704-D2920D60A814}"/>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3508672b27a_0_47:notes">
            <a:extLst>
              <a:ext uri="{FF2B5EF4-FFF2-40B4-BE49-F238E27FC236}">
                <a16:creationId xmlns:a16="http://schemas.microsoft.com/office/drawing/2014/main" id="{C434DC2B-9D16-C2F9-7A79-19EB80930FC4}"/>
              </a:ext>
            </a:extLst>
          </p:cNvPr>
          <p:cNvSpPr txBox="1">
            <a:spLocks noGrp="1"/>
          </p:cNvSpPr>
          <p:nvPr>
            <p:ph type="body" idx="1"/>
          </p:nvPr>
        </p:nvSpPr>
        <p:spPr>
          <a:xfrm>
            <a:off x="701025" y="4415775"/>
            <a:ext cx="5608200" cy="418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86152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a:extLst>
            <a:ext uri="{FF2B5EF4-FFF2-40B4-BE49-F238E27FC236}">
              <a16:creationId xmlns:a16="http://schemas.microsoft.com/office/drawing/2014/main" id="{6FB4E813-2404-8195-2152-8822820366AD}"/>
            </a:ext>
          </a:extLst>
        </p:cNvPr>
        <p:cNvGrpSpPr/>
        <p:nvPr/>
      </p:nvGrpSpPr>
      <p:grpSpPr>
        <a:xfrm>
          <a:off x="0" y="0"/>
          <a:ext cx="0" cy="0"/>
          <a:chOff x="0" y="0"/>
          <a:chExt cx="0" cy="0"/>
        </a:xfrm>
      </p:grpSpPr>
      <p:sp>
        <p:nvSpPr>
          <p:cNvPr id="100" name="Google Shape;100;g3508672b27a_0_4:notes">
            <a:extLst>
              <a:ext uri="{FF2B5EF4-FFF2-40B4-BE49-F238E27FC236}">
                <a16:creationId xmlns:a16="http://schemas.microsoft.com/office/drawing/2014/main" id="{1218D0C0-2B9F-3FF5-7B71-65EB47CC87B1}"/>
              </a:ext>
            </a:extLst>
          </p:cNvPr>
          <p:cNvSpPr txBox="1">
            <a:spLocks noGrp="1"/>
          </p:cNvSpPr>
          <p:nvPr>
            <p:ph type="body" idx="1"/>
          </p:nvPr>
        </p:nvSpPr>
        <p:spPr>
          <a:xfrm>
            <a:off x="701025" y="4415775"/>
            <a:ext cx="5608200" cy="418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g3508672b27a_0_4:notes">
            <a:extLst>
              <a:ext uri="{FF2B5EF4-FFF2-40B4-BE49-F238E27FC236}">
                <a16:creationId xmlns:a16="http://schemas.microsoft.com/office/drawing/2014/main" id="{E3AEE4D4-B4F0-856C-126A-88BF9E3258D4}"/>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83512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65E97446-C9E3-4778-BB71-9B2B6CE0C8B2}"/>
            </a:ext>
          </a:extLst>
        </p:cNvPr>
        <p:cNvGrpSpPr/>
        <p:nvPr/>
      </p:nvGrpSpPr>
      <p:grpSpPr>
        <a:xfrm>
          <a:off x="0" y="0"/>
          <a:ext cx="0" cy="0"/>
          <a:chOff x="0" y="0"/>
          <a:chExt cx="0" cy="0"/>
        </a:xfrm>
      </p:grpSpPr>
      <p:sp>
        <p:nvSpPr>
          <p:cNvPr id="88" name="Google Shape;88;g3508672b27a_0_42:notes">
            <a:extLst>
              <a:ext uri="{FF2B5EF4-FFF2-40B4-BE49-F238E27FC236}">
                <a16:creationId xmlns:a16="http://schemas.microsoft.com/office/drawing/2014/main" id="{8CCEFA05-58FC-3790-6E99-8AAC9574C5F6}"/>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508672b27a_0_42:notes">
            <a:extLst>
              <a:ext uri="{FF2B5EF4-FFF2-40B4-BE49-F238E27FC236}">
                <a16:creationId xmlns:a16="http://schemas.microsoft.com/office/drawing/2014/main" id="{F1C67019-C8E1-88E4-33AA-70B6F54B0EED}"/>
              </a:ext>
            </a:extLst>
          </p:cNvPr>
          <p:cNvSpPr txBox="1">
            <a:spLocks noGrp="1"/>
          </p:cNvSpPr>
          <p:nvPr>
            <p:ph type="body" idx="1"/>
          </p:nvPr>
        </p:nvSpPr>
        <p:spPr>
          <a:xfrm>
            <a:off x="701025" y="4415775"/>
            <a:ext cx="5608200" cy="418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73184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401B0A62-C016-546B-B2D6-3102C5738A72}"/>
            </a:ext>
          </a:extLst>
        </p:cNvPr>
        <p:cNvGrpSpPr/>
        <p:nvPr/>
      </p:nvGrpSpPr>
      <p:grpSpPr>
        <a:xfrm>
          <a:off x="0" y="0"/>
          <a:ext cx="0" cy="0"/>
          <a:chOff x="0" y="0"/>
          <a:chExt cx="0" cy="0"/>
        </a:xfrm>
      </p:grpSpPr>
      <p:sp>
        <p:nvSpPr>
          <p:cNvPr id="88" name="Google Shape;88;g3508672b27a_0_42:notes">
            <a:extLst>
              <a:ext uri="{FF2B5EF4-FFF2-40B4-BE49-F238E27FC236}">
                <a16:creationId xmlns:a16="http://schemas.microsoft.com/office/drawing/2014/main" id="{CD557A99-6185-42EE-32C0-AEBFA2C752A1}"/>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508672b27a_0_42:notes">
            <a:extLst>
              <a:ext uri="{FF2B5EF4-FFF2-40B4-BE49-F238E27FC236}">
                <a16:creationId xmlns:a16="http://schemas.microsoft.com/office/drawing/2014/main" id="{C1445D60-E59E-A897-924B-0F5D1CE1364B}"/>
              </a:ext>
            </a:extLst>
          </p:cNvPr>
          <p:cNvSpPr txBox="1">
            <a:spLocks noGrp="1"/>
          </p:cNvSpPr>
          <p:nvPr>
            <p:ph type="body" idx="1"/>
          </p:nvPr>
        </p:nvSpPr>
        <p:spPr>
          <a:xfrm>
            <a:off x="701025" y="4415775"/>
            <a:ext cx="5608200" cy="418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22038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foli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 und vertikaler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kaler Titel u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und Inhal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bschnitts-&#10;überschrift"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Zwei Inhalte"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gleich"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Nur Titel"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er"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halt mit Überschrift"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ld mit Überschrift"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4CA20CE6-6F79-829D-2BC5-6F4EE5FC1502}"/>
              </a:ext>
            </a:extLst>
          </p:cNvPr>
          <p:cNvGraphicFramePr>
            <a:graphicFrameLocks noChangeAspect="1"/>
          </p:cNvGraphicFramePr>
          <p:nvPr userDrawn="1">
            <p:custDataLst>
              <p:tags r:id="rId13"/>
            </p:custDataLst>
            <p:extLst>
              <p:ext uri="{D42A27DB-BD31-4B8C-83A1-F6EECF244321}">
                <p14:modId xmlns:p14="http://schemas.microsoft.com/office/powerpoint/2010/main" val="40920447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14" imgW="359" imgH="355" progId="TCLayout.ActiveDocument.1">
                  <p:embed/>
                </p:oleObj>
              </mc:Choice>
              <mc:Fallback>
                <p:oleObj name="think-cell Folie" r:id="rId14" imgW="359" imgH="355" progId="TCLayout.ActiveDocument.1">
                  <p:embed/>
                  <p:pic>
                    <p:nvPicPr>
                      <p:cNvPr id="0" name=""/>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de-DE"/>
              <a:t>‹Nr.›</a:t>
            </a:fld>
            <a:endParaRPr/>
          </a:p>
        </p:txBody>
      </p:sp>
      <p:pic>
        <p:nvPicPr>
          <p:cNvPr id="3" name="Google Shape;86;g3508672b27a_0_26" title="Energie Rinnenthal eG Logo Wenig Rand.png">
            <a:extLst>
              <a:ext uri="{FF2B5EF4-FFF2-40B4-BE49-F238E27FC236}">
                <a16:creationId xmlns:a16="http://schemas.microsoft.com/office/drawing/2014/main" id="{8764D657-EDDD-7B15-5008-24FAB736E4A6}"/>
              </a:ext>
            </a:extLst>
          </p:cNvPr>
          <p:cNvPicPr preferRelativeResize="0"/>
          <p:nvPr userDrawn="1"/>
        </p:nvPicPr>
        <p:blipFill>
          <a:blip r:embed="rId16">
            <a:alphaModFix/>
          </a:blip>
          <a:stretch>
            <a:fillRect/>
          </a:stretch>
        </p:blipFill>
        <p:spPr>
          <a:xfrm>
            <a:off x="11160619" y="136525"/>
            <a:ext cx="744337" cy="85908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1.emf"/><Relationship Id="rId5" Type="http://schemas.openxmlformats.org/officeDocument/2006/relationships/oleObject" Target="../embeddings/oleObject7.bin"/><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0.xml"/><Relationship Id="rId5" Type="http://schemas.openxmlformats.org/officeDocument/2006/relationships/image" Target="../media/image1.emf"/><Relationship Id="rId4" Type="http://schemas.openxmlformats.org/officeDocument/2006/relationships/oleObject" Target="../embeddings/oleObject6.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1.e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4.xml"/><Relationship Id="rId5" Type="http://schemas.openxmlformats.org/officeDocument/2006/relationships/image" Target="../media/image1.emf"/><Relationship Id="rId4"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5.xml"/><Relationship Id="rId5" Type="http://schemas.openxmlformats.org/officeDocument/2006/relationships/image" Target="../media/image1.emf"/><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1.emf"/><Relationship Id="rId4"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1.e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7C6E1512-C17D-68A2-0155-72284DEFEA62}"/>
              </a:ext>
            </a:extLst>
          </p:cNvPr>
          <p:cNvGraphicFramePr>
            <a:graphicFrameLocks noChangeAspect="1"/>
          </p:cNvGraphicFramePr>
          <p:nvPr>
            <p:custDataLst>
              <p:tags r:id="rId1"/>
            </p:custDataLst>
            <p:extLst>
              <p:ext uri="{D42A27DB-BD31-4B8C-83A1-F6EECF244321}">
                <p14:modId xmlns:p14="http://schemas.microsoft.com/office/powerpoint/2010/main" val="42839615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9" imgH="355" progId="TCLayout.ActiveDocument.1">
                  <p:embed/>
                </p:oleObj>
              </mc:Choice>
              <mc:Fallback>
                <p:oleObj name="think-cell Folie" r:id="rId4" imgW="359" imgH="35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4" name="Google Shape;84;g3508672b27a_0_26"/>
          <p:cNvSpPr txBox="1">
            <a:spLocks noGrp="1"/>
          </p:cNvSpPr>
          <p:nvPr>
            <p:ph type="ctrTitle"/>
          </p:nvPr>
        </p:nvSpPr>
        <p:spPr>
          <a:xfrm>
            <a:off x="3510425" y="1122375"/>
            <a:ext cx="8408100" cy="23877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de-DE" dirty="0"/>
              <a:t>1. Generalversammlung der Energie Rinnenthal eG </a:t>
            </a:r>
            <a:r>
              <a:rPr lang="de-DE" dirty="0" err="1"/>
              <a:t>i.G.</a:t>
            </a:r>
            <a:endParaRPr dirty="0"/>
          </a:p>
        </p:txBody>
      </p:sp>
      <p:sp>
        <p:nvSpPr>
          <p:cNvPr id="85" name="Google Shape;85;g3508672b27a_0_26"/>
          <p:cNvSpPr txBox="1">
            <a:spLocks noGrp="1"/>
          </p:cNvSpPr>
          <p:nvPr>
            <p:ph type="subTitle" idx="1"/>
          </p:nvPr>
        </p:nvSpPr>
        <p:spPr>
          <a:xfrm>
            <a:off x="3510425" y="3602050"/>
            <a:ext cx="7157700" cy="6318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r>
              <a:rPr lang="de-DE"/>
              <a:t>5.5.2025</a:t>
            </a:r>
            <a:endParaRPr/>
          </a:p>
        </p:txBody>
      </p:sp>
      <p:pic>
        <p:nvPicPr>
          <p:cNvPr id="86" name="Google Shape;86;g3508672b27a_0_26" title="Energie Rinnenthal eG Logo Wenig Rand.png"/>
          <p:cNvPicPr preferRelativeResize="0"/>
          <p:nvPr/>
        </p:nvPicPr>
        <p:blipFill>
          <a:blip r:embed="rId6">
            <a:alphaModFix/>
          </a:blip>
          <a:stretch>
            <a:fillRect/>
          </a:stretch>
        </p:blipFill>
        <p:spPr>
          <a:xfrm>
            <a:off x="418638" y="1122363"/>
            <a:ext cx="2962275" cy="26574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C264E927-024C-084C-ECEE-15DC3CDA929D}"/>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82E438F-2B4F-B935-8C58-77ACDB6B4784}"/>
              </a:ext>
            </a:extLst>
          </p:cNvPr>
          <p:cNvGraphicFramePr>
            <a:graphicFrameLocks noChangeAspect="1"/>
          </p:cNvGraphicFramePr>
          <p:nvPr>
            <p:custDataLst>
              <p:tags r:id="rId1"/>
            </p:custDataLst>
            <p:extLst>
              <p:ext uri="{D42A27DB-BD31-4B8C-83A1-F6EECF244321}">
                <p14:modId xmlns:p14="http://schemas.microsoft.com/office/powerpoint/2010/main" val="37079448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9" imgH="355" progId="TCLayout.ActiveDocument.1">
                  <p:embed/>
                </p:oleObj>
              </mc:Choice>
              <mc:Fallback>
                <p:oleObj name="think-cell Folie" r:id="rId5" imgW="359" imgH="355" progId="TCLayout.ActiveDocument.1">
                  <p:embed/>
                  <p:pic>
                    <p:nvPicPr>
                      <p:cNvPr id="5" name="think-cell data - do not delete" hidden="1">
                        <a:extLst>
                          <a:ext uri="{FF2B5EF4-FFF2-40B4-BE49-F238E27FC236}">
                            <a16:creationId xmlns:a16="http://schemas.microsoft.com/office/drawing/2014/main" id="{19945CE2-167C-563B-96DB-752B2E49E952}"/>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91" name="Google Shape;91;g3508672b27a_0_42">
            <a:extLst>
              <a:ext uri="{FF2B5EF4-FFF2-40B4-BE49-F238E27FC236}">
                <a16:creationId xmlns:a16="http://schemas.microsoft.com/office/drawing/2014/main" id="{69CE132F-960E-F893-B170-49624CFDA68A}"/>
              </a:ext>
            </a:extLst>
          </p:cNvPr>
          <p:cNvSpPr txBox="1">
            <a:spLocks noGrp="1"/>
          </p:cNvSpPr>
          <p:nvPr>
            <p:ph type="title"/>
          </p:nvPr>
        </p:nvSpPr>
        <p:spPr>
          <a:xfrm>
            <a:off x="838200" y="1296670"/>
            <a:ext cx="10515600" cy="1325700"/>
          </a:xfrm>
          <a:prstGeom prst="rect">
            <a:avLst/>
          </a:prstGeom>
        </p:spPr>
        <p:txBody>
          <a:bodyPr spcFirstLastPara="1" wrap="square" lIns="91425" tIns="45700" rIns="91425" bIns="45700" anchor="ctr" anchorCtr="0">
            <a:normAutofit/>
          </a:bodyPr>
          <a:lstStyle/>
          <a:p>
            <a:pPr marL="215900" lvl="0" indent="0" algn="l" rtl="0">
              <a:lnSpc>
                <a:spcPct val="115000"/>
              </a:lnSpc>
              <a:spcBef>
                <a:spcPts val="0"/>
              </a:spcBef>
              <a:spcAft>
                <a:spcPts val="0"/>
              </a:spcAft>
              <a:buClr>
                <a:schemeClr val="dk1"/>
              </a:buClr>
              <a:buSzPts val="1100"/>
              <a:buFont typeface="Arial"/>
              <a:buNone/>
            </a:pPr>
            <a:r>
              <a:rPr lang="de-DE" sz="2400" b="1" dirty="0">
                <a:latin typeface="Arial"/>
                <a:ea typeface="Arial"/>
                <a:cs typeface="Arial"/>
                <a:sym typeface="Arial"/>
              </a:rPr>
              <a:t>6. Status Quo und nächste Schritte</a:t>
            </a:r>
          </a:p>
        </p:txBody>
      </p:sp>
      <p:sp>
        <p:nvSpPr>
          <p:cNvPr id="92" name="Google Shape;92;g3508672b27a_0_42">
            <a:extLst>
              <a:ext uri="{FF2B5EF4-FFF2-40B4-BE49-F238E27FC236}">
                <a16:creationId xmlns:a16="http://schemas.microsoft.com/office/drawing/2014/main" id="{81BFBD37-897E-BF77-3B2E-C8F5EB9B7C3E}"/>
              </a:ext>
            </a:extLst>
          </p:cNvPr>
          <p:cNvSpPr txBox="1">
            <a:spLocks noGrp="1"/>
          </p:cNvSpPr>
          <p:nvPr>
            <p:ph type="body" idx="1"/>
          </p:nvPr>
        </p:nvSpPr>
        <p:spPr>
          <a:xfrm>
            <a:off x="838200" y="2471604"/>
            <a:ext cx="5257800" cy="3716782"/>
          </a:xfrm>
          <a:prstGeom prst="rect">
            <a:avLst/>
          </a:prstGeom>
        </p:spPr>
        <p:txBody>
          <a:bodyPr spcFirstLastPara="1" wrap="square" lIns="91425" tIns="45700" rIns="91425" bIns="45700" anchor="t" anchorCtr="0">
            <a:normAutofit/>
          </a:bodyPr>
          <a:lstStyle/>
          <a:p>
            <a:pPr marL="215900" indent="0" algn="ctr">
              <a:lnSpc>
                <a:spcPct val="115000"/>
              </a:lnSpc>
              <a:spcBef>
                <a:spcPts val="0"/>
              </a:spcBef>
              <a:buSzPts val="1100"/>
              <a:buNone/>
            </a:pPr>
            <a:r>
              <a:rPr lang="de-DE" sz="1600" dirty="0">
                <a:latin typeface="Arial"/>
                <a:ea typeface="Arial"/>
                <a:cs typeface="Arial"/>
                <a:sym typeface="Arial"/>
              </a:rPr>
              <a:t>Was ist bisher passiert?</a:t>
            </a:r>
          </a:p>
          <a:p>
            <a:pPr marL="215900" indent="0">
              <a:lnSpc>
                <a:spcPct val="115000"/>
              </a:lnSpc>
              <a:spcBef>
                <a:spcPts val="0"/>
              </a:spcBef>
              <a:buSzPts val="1100"/>
              <a:buNone/>
            </a:pPr>
            <a:endParaRPr lang="de-DE" sz="1600" dirty="0">
              <a:latin typeface="Arial"/>
              <a:ea typeface="Arial"/>
              <a:cs typeface="Arial"/>
              <a:sym typeface="Arial"/>
            </a:endParaRPr>
          </a:p>
          <a:p>
            <a:pPr marL="501650" indent="-285750">
              <a:lnSpc>
                <a:spcPct val="115000"/>
              </a:lnSpc>
              <a:spcBef>
                <a:spcPts val="0"/>
              </a:spcBef>
              <a:buSzPts val="1100"/>
            </a:pPr>
            <a:r>
              <a:rPr lang="de-DE" sz="1400" dirty="0">
                <a:latin typeface="Arial"/>
                <a:ea typeface="Arial"/>
                <a:cs typeface="Arial"/>
                <a:sym typeface="Arial"/>
              </a:rPr>
              <a:t>Der Arbeitskreis Nahwärme hat bisher viel Arbeit geleistet und viele Bürgerinnen und Bürger mobilisieren können</a:t>
            </a:r>
          </a:p>
          <a:p>
            <a:pPr marL="501650" indent="-285750">
              <a:lnSpc>
                <a:spcPct val="115000"/>
              </a:lnSpc>
              <a:spcBef>
                <a:spcPts val="0"/>
              </a:spcBef>
              <a:buSzPts val="1100"/>
            </a:pPr>
            <a:r>
              <a:rPr lang="de-DE" sz="1400" dirty="0">
                <a:latin typeface="Arial"/>
                <a:ea typeface="Arial"/>
                <a:cs typeface="Arial"/>
                <a:sym typeface="Arial"/>
              </a:rPr>
              <a:t>Es wurden erste Grobplanungen zum möglichen Verlauf des Wärmenetzwerk abgeschlossen</a:t>
            </a:r>
          </a:p>
          <a:p>
            <a:pPr marL="501650" indent="-285750">
              <a:lnSpc>
                <a:spcPct val="115000"/>
              </a:lnSpc>
              <a:spcBef>
                <a:spcPts val="0"/>
              </a:spcBef>
              <a:buSzPts val="1100"/>
            </a:pPr>
            <a:r>
              <a:rPr lang="de-DE" sz="1400" dirty="0">
                <a:latin typeface="Arial"/>
                <a:ea typeface="Arial"/>
                <a:cs typeface="Arial"/>
                <a:sym typeface="Arial"/>
              </a:rPr>
              <a:t>Gründung der Genossenschaft am 9. April 2025</a:t>
            </a:r>
          </a:p>
          <a:p>
            <a:pPr marL="501650" indent="-285750">
              <a:lnSpc>
                <a:spcPct val="115000"/>
              </a:lnSpc>
              <a:spcBef>
                <a:spcPts val="0"/>
              </a:spcBef>
              <a:buSzPts val="1100"/>
            </a:pPr>
            <a:r>
              <a:rPr lang="de-DE" sz="1400" dirty="0">
                <a:latin typeface="Arial"/>
                <a:ea typeface="Arial"/>
                <a:cs typeface="Arial"/>
                <a:sym typeface="Arial"/>
              </a:rPr>
              <a:t>Sehr hohe Nachfrage der Bürgerinnen und Bürger von </a:t>
            </a:r>
            <a:r>
              <a:rPr lang="de-DE" sz="1400" dirty="0" err="1">
                <a:latin typeface="Arial"/>
                <a:ea typeface="Arial"/>
                <a:cs typeface="Arial"/>
                <a:sym typeface="Arial"/>
              </a:rPr>
              <a:t>Rinnenthal</a:t>
            </a:r>
            <a:r>
              <a:rPr lang="de-DE" sz="1400" dirty="0">
                <a:latin typeface="Arial"/>
                <a:ea typeface="Arial"/>
                <a:cs typeface="Arial"/>
                <a:sym typeface="Arial"/>
              </a:rPr>
              <a:t>, derzeit hat die Genossenschaft 85 Mitglieder (von insgesamt 87 Interessenten)</a:t>
            </a:r>
          </a:p>
          <a:p>
            <a:pPr marL="501650" indent="-285750">
              <a:lnSpc>
                <a:spcPct val="115000"/>
              </a:lnSpc>
              <a:spcBef>
                <a:spcPts val="0"/>
              </a:spcBef>
              <a:buSzPts val="1100"/>
            </a:pPr>
            <a:r>
              <a:rPr lang="de-DE" sz="1400" dirty="0">
                <a:latin typeface="Arial"/>
                <a:ea typeface="Arial"/>
                <a:cs typeface="Arial"/>
                <a:sym typeface="Arial"/>
              </a:rPr>
              <a:t>Wahl des Vorstandes und des Aufsichtsrates (heute) </a:t>
            </a:r>
          </a:p>
          <a:p>
            <a:pPr marL="501650" indent="-285750">
              <a:lnSpc>
                <a:spcPct val="115000"/>
              </a:lnSpc>
              <a:spcBef>
                <a:spcPts val="0"/>
              </a:spcBef>
              <a:buSzPts val="1100"/>
            </a:pPr>
            <a:endParaRPr lang="de-DE" sz="1400" dirty="0">
              <a:latin typeface="Arial"/>
              <a:ea typeface="Arial"/>
              <a:cs typeface="Arial"/>
              <a:sym typeface="Arial"/>
            </a:endParaRPr>
          </a:p>
          <a:p>
            <a:pPr marL="215900" indent="0">
              <a:lnSpc>
                <a:spcPct val="115000"/>
              </a:lnSpc>
              <a:spcBef>
                <a:spcPts val="0"/>
              </a:spcBef>
              <a:buSzPts val="1100"/>
              <a:buNone/>
            </a:pPr>
            <a:endParaRPr lang="de-DE" sz="16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endParaRPr lang="de-DE" sz="1600" dirty="0">
              <a:latin typeface="Arial"/>
              <a:ea typeface="Arial"/>
              <a:cs typeface="Arial"/>
              <a:sym typeface="Arial"/>
            </a:endParaRPr>
          </a:p>
        </p:txBody>
      </p:sp>
      <p:cxnSp>
        <p:nvCxnSpPr>
          <p:cNvPr id="2" name="Google Shape;103;g3508672b27a_0_4">
            <a:extLst>
              <a:ext uri="{FF2B5EF4-FFF2-40B4-BE49-F238E27FC236}">
                <a16:creationId xmlns:a16="http://schemas.microsoft.com/office/drawing/2014/main" id="{B8F441E7-BA1A-6E56-283F-252888BB880B}"/>
              </a:ext>
            </a:extLst>
          </p:cNvPr>
          <p:cNvCxnSpPr/>
          <p:nvPr/>
        </p:nvCxnSpPr>
        <p:spPr>
          <a:xfrm>
            <a:off x="121023" y="839470"/>
            <a:ext cx="3505200" cy="0"/>
          </a:xfrm>
          <a:prstGeom prst="straightConnector1">
            <a:avLst/>
          </a:prstGeom>
          <a:noFill/>
          <a:ln w="22225" cap="flat" cmpd="sng">
            <a:solidFill>
              <a:srgbClr val="FFC000"/>
            </a:solidFill>
            <a:prstDash val="solid"/>
            <a:miter lim="800000"/>
            <a:headEnd type="none" w="sm" len="sm"/>
            <a:tailEnd type="none" w="sm" len="sm"/>
          </a:ln>
        </p:spPr>
      </p:cxnSp>
      <p:sp>
        <p:nvSpPr>
          <p:cNvPr id="3" name="Google Shape;105;g3508672b27a_0_4">
            <a:extLst>
              <a:ext uri="{FF2B5EF4-FFF2-40B4-BE49-F238E27FC236}">
                <a16:creationId xmlns:a16="http://schemas.microsoft.com/office/drawing/2014/main" id="{2910F76C-621D-05C8-0BB8-0F2DBDA0C947}"/>
              </a:ext>
            </a:extLst>
          </p:cNvPr>
          <p:cNvSpPr/>
          <p:nvPr/>
        </p:nvSpPr>
        <p:spPr>
          <a:xfrm>
            <a:off x="0" y="457200"/>
            <a:ext cx="121920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137726"/>
              </a:buClr>
              <a:buSzPts val="2600"/>
              <a:buFont typeface="Arial"/>
              <a:buNone/>
            </a:pPr>
            <a:r>
              <a:rPr lang="de-DE" sz="2600" b="1" i="0" u="none" strike="noStrike" cap="none" dirty="0">
                <a:solidFill>
                  <a:srgbClr val="137726"/>
                </a:solidFill>
                <a:latin typeface="Arial"/>
                <a:ea typeface="Arial"/>
                <a:cs typeface="Arial"/>
                <a:sym typeface="Arial"/>
              </a:rPr>
              <a:t>Energie Rinnenthal eG</a:t>
            </a:r>
            <a:endParaRPr sz="9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Arial"/>
              <a:ea typeface="Arial"/>
              <a:cs typeface="Arial"/>
              <a:sym typeface="Arial"/>
            </a:endParaRPr>
          </a:p>
        </p:txBody>
      </p:sp>
      <p:sp>
        <p:nvSpPr>
          <p:cNvPr id="4" name="Google Shape;106;g3508672b27a_0_4">
            <a:extLst>
              <a:ext uri="{FF2B5EF4-FFF2-40B4-BE49-F238E27FC236}">
                <a16:creationId xmlns:a16="http://schemas.microsoft.com/office/drawing/2014/main" id="{C27ECF37-3682-57D6-BE06-1DB00B112D7B}"/>
              </a:ext>
            </a:extLst>
          </p:cNvPr>
          <p:cNvSpPr/>
          <p:nvPr/>
        </p:nvSpPr>
        <p:spPr>
          <a:xfrm>
            <a:off x="53788" y="944742"/>
            <a:ext cx="1923900" cy="2769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DEA900"/>
              </a:buClr>
              <a:buSzPts val="1200"/>
              <a:buFont typeface="Arial Narrow"/>
              <a:buNone/>
            </a:pPr>
            <a:r>
              <a:rPr lang="de-DE" sz="1200" b="0" i="0" u="none" strike="noStrike" cap="none">
                <a:solidFill>
                  <a:srgbClr val="DEA900"/>
                </a:solidFill>
                <a:latin typeface="Arial Narrow"/>
                <a:ea typeface="Arial Narrow"/>
                <a:cs typeface="Arial Narrow"/>
                <a:sym typeface="Arial Narrow"/>
              </a:rPr>
              <a:t>GERN </a:t>
            </a:r>
            <a:r>
              <a:rPr lang="de-DE" sz="1200" b="0" i="0" u="none" strike="noStrike" cap="none">
                <a:solidFill>
                  <a:srgbClr val="698335"/>
                </a:solidFill>
                <a:latin typeface="Arial Narrow"/>
                <a:ea typeface="Arial Narrow"/>
                <a:cs typeface="Arial Narrow"/>
                <a:sym typeface="Arial Narrow"/>
              </a:rPr>
              <a:t>DAHEIM</a:t>
            </a:r>
            <a:r>
              <a:rPr lang="de-DE" sz="1200" b="0" i="0" u="none" strike="noStrike" cap="none">
                <a:solidFill>
                  <a:srgbClr val="DEA900"/>
                </a:solidFill>
                <a:latin typeface="Arial Narrow"/>
                <a:ea typeface="Arial Narrow"/>
                <a:cs typeface="Arial Narrow"/>
                <a:sym typeface="Arial Narrow"/>
              </a:rPr>
              <a:t> </a:t>
            </a:r>
            <a:r>
              <a:rPr lang="de-DE" sz="1200" b="0" i="0" u="none" strike="noStrike" cap="none">
                <a:solidFill>
                  <a:srgbClr val="558ED5"/>
                </a:solidFill>
                <a:latin typeface="Arial Narrow"/>
                <a:ea typeface="Arial Narrow"/>
                <a:cs typeface="Arial Narrow"/>
                <a:sym typeface="Arial Narrow"/>
              </a:rPr>
              <a:t>RINNENTHAL</a:t>
            </a:r>
            <a:endParaRPr sz="900" b="0" i="0" u="none" strike="noStrike" cap="none">
              <a:solidFill>
                <a:schemeClr val="dk1"/>
              </a:solidFill>
              <a:latin typeface="Calibri"/>
              <a:ea typeface="Calibri"/>
              <a:cs typeface="Calibri"/>
              <a:sym typeface="Calibri"/>
            </a:endParaRPr>
          </a:p>
        </p:txBody>
      </p:sp>
      <p:sp>
        <p:nvSpPr>
          <p:cNvPr id="6" name="Google Shape;92;g3508672b27a_0_42">
            <a:extLst>
              <a:ext uri="{FF2B5EF4-FFF2-40B4-BE49-F238E27FC236}">
                <a16:creationId xmlns:a16="http://schemas.microsoft.com/office/drawing/2014/main" id="{FB42FC6B-4C9C-E067-17B7-356922A7A44E}"/>
              </a:ext>
            </a:extLst>
          </p:cNvPr>
          <p:cNvSpPr txBox="1">
            <a:spLocks/>
          </p:cNvSpPr>
          <p:nvPr/>
        </p:nvSpPr>
        <p:spPr>
          <a:xfrm>
            <a:off x="6096000" y="2471603"/>
            <a:ext cx="5257800" cy="4099525"/>
          </a:xfrm>
          <a:prstGeom prst="rect">
            <a:avLst/>
          </a:prstGeom>
          <a:noFill/>
          <a:ln>
            <a:noFill/>
          </a:ln>
        </p:spPr>
        <p:txBody>
          <a:bodyPr spcFirstLastPara="1" wrap="square" lIns="91425" tIns="45700" rIns="91425" bIns="45700" anchor="t" anchorCtr="0">
            <a:normAutofit lnSpcReduction="1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215900" indent="0" algn="ctr">
              <a:lnSpc>
                <a:spcPct val="115000"/>
              </a:lnSpc>
              <a:spcBef>
                <a:spcPts val="0"/>
              </a:spcBef>
              <a:buSzPts val="1100"/>
              <a:buFont typeface="Arial"/>
              <a:buNone/>
            </a:pPr>
            <a:r>
              <a:rPr lang="de-DE" sz="1600" dirty="0">
                <a:latin typeface="Arial"/>
                <a:ea typeface="Arial"/>
                <a:cs typeface="Arial"/>
                <a:sym typeface="Arial"/>
              </a:rPr>
              <a:t>Wie geht’s weiter?</a:t>
            </a:r>
          </a:p>
          <a:p>
            <a:pPr marL="215900" indent="0">
              <a:lnSpc>
                <a:spcPct val="115000"/>
              </a:lnSpc>
              <a:spcBef>
                <a:spcPts val="0"/>
              </a:spcBef>
              <a:buSzPts val="1100"/>
              <a:buFont typeface="Arial"/>
              <a:buNone/>
            </a:pPr>
            <a:endParaRPr lang="de-DE" sz="1600" dirty="0">
              <a:latin typeface="Arial"/>
              <a:ea typeface="Arial"/>
              <a:cs typeface="Arial"/>
              <a:sym typeface="Arial"/>
            </a:endParaRPr>
          </a:p>
          <a:p>
            <a:pPr marL="501650" indent="-285750">
              <a:lnSpc>
                <a:spcPct val="115000"/>
              </a:lnSpc>
              <a:spcBef>
                <a:spcPts val="0"/>
              </a:spcBef>
              <a:buSzPts val="1100"/>
            </a:pPr>
            <a:r>
              <a:rPr lang="de-DE" sz="1400" dirty="0">
                <a:latin typeface="Arial"/>
                <a:cs typeface="Arial"/>
                <a:sym typeface="Arial"/>
              </a:rPr>
              <a:t>Mit den finalen Mitgliederzahlen der Genossenschaft (es wird noch mit  Nachzüglern gerechnet) wird eine neue Berechnung der Wirtschaftlichkeit vorgenommen und wie das finale Netz aussehen kann</a:t>
            </a:r>
          </a:p>
          <a:p>
            <a:pPr marL="501650" indent="-285750">
              <a:lnSpc>
                <a:spcPct val="115000"/>
              </a:lnSpc>
              <a:spcBef>
                <a:spcPts val="0"/>
              </a:spcBef>
              <a:buSzPts val="1100"/>
            </a:pPr>
            <a:r>
              <a:rPr lang="de-DE" sz="1400" dirty="0">
                <a:latin typeface="Arial"/>
                <a:cs typeface="Arial"/>
                <a:sym typeface="Arial"/>
              </a:rPr>
              <a:t>Bestimmung der Geschäftsordnung von Aufsichtsrat und Vorstand</a:t>
            </a:r>
          </a:p>
          <a:p>
            <a:pPr marL="501650" indent="-285750">
              <a:lnSpc>
                <a:spcPct val="115000"/>
              </a:lnSpc>
              <a:spcBef>
                <a:spcPts val="0"/>
              </a:spcBef>
              <a:buSzPts val="1100"/>
            </a:pPr>
            <a:r>
              <a:rPr lang="de-DE" sz="1400" dirty="0">
                <a:latin typeface="Arial"/>
                <a:cs typeface="Arial"/>
                <a:sym typeface="Arial"/>
              </a:rPr>
              <a:t>Genossenschaftsanteile (3.000€) werden fällig nach schriftlicher Benachrichtigung (vermutlich nächste 4 Wochen)</a:t>
            </a:r>
          </a:p>
          <a:p>
            <a:pPr marL="501650" indent="-285750">
              <a:lnSpc>
                <a:spcPct val="115000"/>
              </a:lnSpc>
              <a:spcBef>
                <a:spcPts val="0"/>
              </a:spcBef>
              <a:buSzPts val="1100"/>
            </a:pPr>
            <a:r>
              <a:rPr lang="de-DE" sz="1400" dirty="0">
                <a:latin typeface="Arial"/>
                <a:cs typeface="Arial"/>
                <a:sym typeface="Arial"/>
              </a:rPr>
              <a:t>Anschließend ein Kick-Off mit </a:t>
            </a:r>
            <a:r>
              <a:rPr lang="de-DE" sz="1400" dirty="0" err="1">
                <a:latin typeface="Arial"/>
                <a:cs typeface="Arial"/>
                <a:sym typeface="Arial"/>
              </a:rPr>
              <a:t>Enerpipe</a:t>
            </a:r>
            <a:r>
              <a:rPr lang="de-DE" sz="1400" dirty="0">
                <a:latin typeface="Arial"/>
                <a:cs typeface="Arial"/>
                <a:sym typeface="Arial"/>
              </a:rPr>
              <a:t> um in die Detailplanungen einsteigen zu können</a:t>
            </a:r>
          </a:p>
          <a:p>
            <a:pPr marL="501650" indent="-285750">
              <a:lnSpc>
                <a:spcPct val="115000"/>
              </a:lnSpc>
              <a:spcBef>
                <a:spcPts val="0"/>
              </a:spcBef>
              <a:buSzPts val="1100"/>
            </a:pPr>
            <a:r>
              <a:rPr lang="de-DE" sz="1400" dirty="0">
                <a:latin typeface="Arial"/>
                <a:cs typeface="Arial"/>
                <a:sym typeface="Arial"/>
              </a:rPr>
              <a:t>Kommunikation erfolgt von hier ab ausschließliche per E-Mail</a:t>
            </a:r>
          </a:p>
          <a:p>
            <a:pPr marL="501650" indent="-285750">
              <a:lnSpc>
                <a:spcPct val="115000"/>
              </a:lnSpc>
              <a:spcBef>
                <a:spcPts val="0"/>
              </a:spcBef>
              <a:buSzPts val="1100"/>
            </a:pPr>
            <a:r>
              <a:rPr lang="de-DE" sz="1400" dirty="0">
                <a:latin typeface="Arial"/>
                <a:cs typeface="Arial"/>
                <a:sym typeface="Arial"/>
              </a:rPr>
              <a:t>Die Planung ist, in der Heizperiode 26 / 27 die ersten Häuser anschließen zu können</a:t>
            </a:r>
          </a:p>
          <a:p>
            <a:pPr marL="501650" indent="-285750">
              <a:lnSpc>
                <a:spcPct val="115000"/>
              </a:lnSpc>
              <a:spcBef>
                <a:spcPts val="0"/>
              </a:spcBef>
              <a:buSzPts val="1100"/>
            </a:pPr>
            <a:endParaRPr lang="de-DE" sz="1400" dirty="0">
              <a:latin typeface="Arial"/>
              <a:cs typeface="Arial"/>
              <a:sym typeface="Arial"/>
            </a:endParaRPr>
          </a:p>
        </p:txBody>
      </p:sp>
      <p:sp>
        <p:nvSpPr>
          <p:cNvPr id="7" name="Line">
            <a:extLst>
              <a:ext uri="{FF2B5EF4-FFF2-40B4-BE49-F238E27FC236}">
                <a16:creationId xmlns:a16="http://schemas.microsoft.com/office/drawing/2014/main" id="{932602A5-07CF-F19F-841C-6C5989562218}"/>
              </a:ext>
            </a:extLst>
          </p:cNvPr>
          <p:cNvSpPr>
            <a:spLocks noEditPoints="1"/>
          </p:cNvSpPr>
          <p:nvPr>
            <p:custDataLst>
              <p:tags r:id="rId2"/>
            </p:custDataLst>
          </p:nvPr>
        </p:nvSpPr>
        <p:spPr bwMode="auto">
          <a:xfrm rot="16200000" flipV="1">
            <a:off x="4167171" y="4383256"/>
            <a:ext cx="3840480" cy="17177"/>
          </a:xfrm>
          <a:custGeom>
            <a:avLst/>
            <a:gdLst>
              <a:gd name="T0" fmla="*/ 415 w 422"/>
              <a:gd name="T1" fmla="*/ 9 h 15"/>
              <a:gd name="T2" fmla="*/ 294 w 422"/>
              <a:gd name="T3" fmla="*/ 12 h 15"/>
              <a:gd name="T4" fmla="*/ 266 w 422"/>
              <a:gd name="T5" fmla="*/ 14 h 15"/>
              <a:gd name="T6" fmla="*/ 385 w 422"/>
              <a:gd name="T7" fmla="*/ 6 h 15"/>
              <a:gd name="T8" fmla="*/ 171 w 422"/>
              <a:gd name="T9" fmla="*/ 3 h 15"/>
              <a:gd name="T10" fmla="*/ 269 w 422"/>
              <a:gd name="T11" fmla="*/ 3 h 15"/>
              <a:gd name="T12" fmla="*/ 60 w 422"/>
              <a:gd name="T13" fmla="*/ 1 h 15"/>
              <a:gd name="T14" fmla="*/ 402 w 422"/>
              <a:gd name="T15" fmla="*/ 8 h 15"/>
              <a:gd name="T16" fmla="*/ 393 w 422"/>
              <a:gd name="T17" fmla="*/ 8 h 15"/>
              <a:gd name="T18" fmla="*/ 376 w 422"/>
              <a:gd name="T19" fmla="*/ 6 h 15"/>
              <a:gd name="T20" fmla="*/ 365 w 422"/>
              <a:gd name="T21" fmla="*/ 6 h 15"/>
              <a:gd name="T22" fmla="*/ 363 w 422"/>
              <a:gd name="T23" fmla="*/ 5 h 15"/>
              <a:gd name="T24" fmla="*/ 337 w 422"/>
              <a:gd name="T25" fmla="*/ 6 h 15"/>
              <a:gd name="T26" fmla="*/ 308 w 422"/>
              <a:gd name="T27" fmla="*/ 5 h 15"/>
              <a:gd name="T28" fmla="*/ 269 w 422"/>
              <a:gd name="T29" fmla="*/ 3 h 15"/>
              <a:gd name="T30" fmla="*/ 226 w 422"/>
              <a:gd name="T31" fmla="*/ 2 h 15"/>
              <a:gd name="T32" fmla="*/ 214 w 422"/>
              <a:gd name="T33" fmla="*/ 3 h 15"/>
              <a:gd name="T34" fmla="*/ 196 w 422"/>
              <a:gd name="T35" fmla="*/ 3 h 15"/>
              <a:gd name="T36" fmla="*/ 188 w 422"/>
              <a:gd name="T37" fmla="*/ 3 h 15"/>
              <a:gd name="T38" fmla="*/ 180 w 422"/>
              <a:gd name="T39" fmla="*/ 5 h 15"/>
              <a:gd name="T40" fmla="*/ 171 w 422"/>
              <a:gd name="T41" fmla="*/ 6 h 15"/>
              <a:gd name="T42" fmla="*/ 165 w 422"/>
              <a:gd name="T43" fmla="*/ 3 h 15"/>
              <a:gd name="T44" fmla="*/ 148 w 422"/>
              <a:gd name="T45" fmla="*/ 4 h 15"/>
              <a:gd name="T46" fmla="*/ 136 w 422"/>
              <a:gd name="T47" fmla="*/ 3 h 15"/>
              <a:gd name="T48" fmla="*/ 106 w 422"/>
              <a:gd name="T49" fmla="*/ 2 h 15"/>
              <a:gd name="T50" fmla="*/ 58 w 422"/>
              <a:gd name="T51" fmla="*/ 2 h 15"/>
              <a:gd name="T52" fmla="*/ 43 w 422"/>
              <a:gd name="T53" fmla="*/ 2 h 15"/>
              <a:gd name="T54" fmla="*/ 21 w 422"/>
              <a:gd name="T55" fmla="*/ 3 h 15"/>
              <a:gd name="T56" fmla="*/ 0 w 422"/>
              <a:gd name="T57" fmla="*/ 4 h 15"/>
              <a:gd name="T58" fmla="*/ 38 w 422"/>
              <a:gd name="T59" fmla="*/ 10 h 15"/>
              <a:gd name="T60" fmla="*/ 92 w 422"/>
              <a:gd name="T61" fmla="*/ 10 h 15"/>
              <a:gd name="T62" fmla="*/ 98 w 422"/>
              <a:gd name="T63" fmla="*/ 11 h 15"/>
              <a:gd name="T64" fmla="*/ 115 w 422"/>
              <a:gd name="T65" fmla="*/ 12 h 15"/>
              <a:gd name="T66" fmla="*/ 133 w 422"/>
              <a:gd name="T67" fmla="*/ 12 h 15"/>
              <a:gd name="T68" fmla="*/ 171 w 422"/>
              <a:gd name="T69" fmla="*/ 13 h 15"/>
              <a:gd name="T70" fmla="*/ 275 w 422"/>
              <a:gd name="T71" fmla="*/ 14 h 15"/>
              <a:gd name="T72" fmla="*/ 304 w 422"/>
              <a:gd name="T73" fmla="*/ 13 h 15"/>
              <a:gd name="T74" fmla="*/ 303 w 422"/>
              <a:gd name="T75" fmla="*/ 14 h 15"/>
              <a:gd name="T76" fmla="*/ 316 w 422"/>
              <a:gd name="T77" fmla="*/ 12 h 15"/>
              <a:gd name="T78" fmla="*/ 332 w 422"/>
              <a:gd name="T79" fmla="*/ 13 h 15"/>
              <a:gd name="T80" fmla="*/ 344 w 422"/>
              <a:gd name="T81" fmla="*/ 11 h 15"/>
              <a:gd name="T82" fmla="*/ 355 w 422"/>
              <a:gd name="T83" fmla="*/ 11 h 15"/>
              <a:gd name="T84" fmla="*/ 374 w 422"/>
              <a:gd name="T85" fmla="*/ 8 h 15"/>
              <a:gd name="T86" fmla="*/ 389 w 422"/>
              <a:gd name="T87" fmla="*/ 11 h 15"/>
              <a:gd name="T88" fmla="*/ 399 w 422"/>
              <a:gd name="T89" fmla="*/ 11 h 15"/>
              <a:gd name="T90" fmla="*/ 334 w 422"/>
              <a:gd name="T91" fmla="*/ 11 h 15"/>
              <a:gd name="T92" fmla="*/ 405 w 422"/>
              <a:gd name="T93" fmla="*/ 11 h 15"/>
              <a:gd name="T94" fmla="*/ 383 w 422"/>
              <a:gd name="T95" fmla="*/ 4 h 15"/>
              <a:gd name="T96" fmla="*/ 370 w 422"/>
              <a:gd name="T97" fmla="*/ 6 h 15"/>
              <a:gd name="T98" fmla="*/ 368 w 422"/>
              <a:gd name="T99" fmla="*/ 4 h 15"/>
              <a:gd name="T100" fmla="*/ 367 w 422"/>
              <a:gd name="T101" fmla="*/ 13 h 15"/>
              <a:gd name="T102" fmla="*/ 337 w 422"/>
              <a:gd name="T103" fmla="*/ 13 h 15"/>
              <a:gd name="T104" fmla="*/ 216 w 422"/>
              <a:gd name="T105" fmla="*/ 2 h 15"/>
              <a:gd name="T106" fmla="*/ 209 w 422"/>
              <a:gd name="T107" fmla="*/ 1 h 15"/>
              <a:gd name="T108" fmla="*/ 202 w 422"/>
              <a:gd name="T109" fmla="*/ 3 h 15"/>
              <a:gd name="T110" fmla="*/ 188 w 422"/>
              <a:gd name="T111" fmla="*/ 2 h 15"/>
              <a:gd name="T112" fmla="*/ 167 w 422"/>
              <a:gd name="T113" fmla="*/ 3 h 15"/>
              <a:gd name="T114" fmla="*/ 157 w 422"/>
              <a:gd name="T115" fmla="*/ 3 h 15"/>
              <a:gd name="T116" fmla="*/ 152 w 422"/>
              <a:gd name="T117" fmla="*/ 2 h 15"/>
              <a:gd name="T118" fmla="*/ 132 w 422"/>
              <a:gd name="T119" fmla="*/ 12 h 15"/>
              <a:gd name="T120" fmla="*/ 10 w 422"/>
              <a:gd name="T121" fmla="*/ 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22" h="15">
                <a:moveTo>
                  <a:pt x="420" y="8"/>
                </a:moveTo>
                <a:cubicBezTo>
                  <a:pt x="421" y="9"/>
                  <a:pt x="421" y="9"/>
                  <a:pt x="421" y="9"/>
                </a:cubicBezTo>
                <a:cubicBezTo>
                  <a:pt x="422" y="8"/>
                  <a:pt x="421" y="8"/>
                  <a:pt x="420" y="8"/>
                </a:cubicBezTo>
                <a:close/>
                <a:moveTo>
                  <a:pt x="414" y="8"/>
                </a:moveTo>
                <a:cubicBezTo>
                  <a:pt x="415" y="7"/>
                  <a:pt x="417" y="8"/>
                  <a:pt x="418" y="7"/>
                </a:cubicBezTo>
                <a:cubicBezTo>
                  <a:pt x="417" y="7"/>
                  <a:pt x="414" y="7"/>
                  <a:pt x="414" y="8"/>
                </a:cubicBezTo>
                <a:close/>
                <a:moveTo>
                  <a:pt x="415" y="9"/>
                </a:moveTo>
                <a:cubicBezTo>
                  <a:pt x="416" y="9"/>
                  <a:pt x="416" y="9"/>
                  <a:pt x="416" y="9"/>
                </a:cubicBezTo>
                <a:cubicBezTo>
                  <a:pt x="416" y="8"/>
                  <a:pt x="416" y="8"/>
                  <a:pt x="416" y="8"/>
                </a:cubicBezTo>
                <a:lnTo>
                  <a:pt x="415" y="9"/>
                </a:lnTo>
                <a:close/>
                <a:moveTo>
                  <a:pt x="415" y="9"/>
                </a:moveTo>
                <a:cubicBezTo>
                  <a:pt x="417" y="9"/>
                  <a:pt x="417" y="9"/>
                  <a:pt x="417" y="9"/>
                </a:cubicBezTo>
                <a:cubicBezTo>
                  <a:pt x="417" y="9"/>
                  <a:pt x="417" y="9"/>
                  <a:pt x="417" y="9"/>
                </a:cubicBezTo>
                <a:lnTo>
                  <a:pt x="415" y="9"/>
                </a:lnTo>
                <a:close/>
                <a:moveTo>
                  <a:pt x="410" y="7"/>
                </a:moveTo>
                <a:cubicBezTo>
                  <a:pt x="408" y="6"/>
                  <a:pt x="410" y="7"/>
                  <a:pt x="409" y="8"/>
                </a:cubicBezTo>
                <a:cubicBezTo>
                  <a:pt x="410" y="7"/>
                  <a:pt x="410" y="7"/>
                  <a:pt x="410" y="7"/>
                </a:cubicBezTo>
                <a:cubicBezTo>
                  <a:pt x="412" y="8"/>
                  <a:pt x="410" y="8"/>
                  <a:pt x="410" y="9"/>
                </a:cubicBezTo>
                <a:cubicBezTo>
                  <a:pt x="412" y="9"/>
                  <a:pt x="411" y="7"/>
                  <a:pt x="413" y="8"/>
                </a:cubicBezTo>
                <a:cubicBezTo>
                  <a:pt x="413" y="7"/>
                  <a:pt x="410" y="8"/>
                  <a:pt x="410" y="7"/>
                </a:cubicBezTo>
                <a:close/>
                <a:moveTo>
                  <a:pt x="295" y="13"/>
                </a:moveTo>
                <a:cubicBezTo>
                  <a:pt x="294" y="12"/>
                  <a:pt x="294" y="12"/>
                  <a:pt x="294" y="12"/>
                </a:cubicBezTo>
                <a:cubicBezTo>
                  <a:pt x="294" y="13"/>
                  <a:pt x="294" y="13"/>
                  <a:pt x="294" y="13"/>
                </a:cubicBezTo>
                <a:lnTo>
                  <a:pt x="295" y="13"/>
                </a:lnTo>
                <a:close/>
                <a:moveTo>
                  <a:pt x="336" y="11"/>
                </a:moveTo>
                <a:cubicBezTo>
                  <a:pt x="335" y="11"/>
                  <a:pt x="335" y="11"/>
                  <a:pt x="335" y="10"/>
                </a:cubicBezTo>
                <a:lnTo>
                  <a:pt x="336" y="11"/>
                </a:lnTo>
                <a:close/>
                <a:moveTo>
                  <a:pt x="178" y="6"/>
                </a:moveTo>
                <a:cubicBezTo>
                  <a:pt x="178" y="5"/>
                  <a:pt x="178" y="5"/>
                  <a:pt x="178" y="5"/>
                </a:cubicBezTo>
                <a:cubicBezTo>
                  <a:pt x="178" y="5"/>
                  <a:pt x="178" y="5"/>
                  <a:pt x="178" y="5"/>
                </a:cubicBezTo>
                <a:cubicBezTo>
                  <a:pt x="178" y="6"/>
                  <a:pt x="178" y="6"/>
                  <a:pt x="178" y="6"/>
                </a:cubicBezTo>
                <a:close/>
                <a:moveTo>
                  <a:pt x="267" y="14"/>
                </a:moveTo>
                <a:cubicBezTo>
                  <a:pt x="266" y="14"/>
                  <a:pt x="266" y="14"/>
                  <a:pt x="266" y="14"/>
                </a:cubicBezTo>
                <a:cubicBezTo>
                  <a:pt x="267" y="14"/>
                  <a:pt x="267" y="14"/>
                  <a:pt x="267" y="14"/>
                </a:cubicBezTo>
                <a:close/>
                <a:moveTo>
                  <a:pt x="386" y="6"/>
                </a:moveTo>
                <a:cubicBezTo>
                  <a:pt x="385" y="6"/>
                  <a:pt x="385" y="6"/>
                  <a:pt x="385" y="6"/>
                </a:cubicBezTo>
                <a:cubicBezTo>
                  <a:pt x="385" y="7"/>
                  <a:pt x="386" y="7"/>
                  <a:pt x="386" y="6"/>
                </a:cubicBezTo>
                <a:close/>
                <a:moveTo>
                  <a:pt x="385" y="6"/>
                </a:moveTo>
                <a:cubicBezTo>
                  <a:pt x="384" y="6"/>
                  <a:pt x="384" y="5"/>
                  <a:pt x="383" y="6"/>
                </a:cubicBezTo>
                <a:cubicBezTo>
                  <a:pt x="383" y="6"/>
                  <a:pt x="383" y="6"/>
                  <a:pt x="383" y="6"/>
                </a:cubicBezTo>
                <a:cubicBezTo>
                  <a:pt x="383" y="6"/>
                  <a:pt x="382" y="7"/>
                  <a:pt x="381" y="7"/>
                </a:cubicBezTo>
                <a:cubicBezTo>
                  <a:pt x="382" y="7"/>
                  <a:pt x="382" y="7"/>
                  <a:pt x="382" y="7"/>
                </a:cubicBezTo>
                <a:cubicBezTo>
                  <a:pt x="382" y="7"/>
                  <a:pt x="382" y="7"/>
                  <a:pt x="383" y="7"/>
                </a:cubicBezTo>
                <a:cubicBezTo>
                  <a:pt x="384" y="7"/>
                  <a:pt x="384" y="7"/>
                  <a:pt x="385" y="6"/>
                </a:cubicBezTo>
                <a:close/>
                <a:moveTo>
                  <a:pt x="319" y="12"/>
                </a:moveTo>
                <a:cubicBezTo>
                  <a:pt x="319" y="12"/>
                  <a:pt x="320" y="12"/>
                  <a:pt x="319" y="12"/>
                </a:cubicBezTo>
                <a:close/>
                <a:moveTo>
                  <a:pt x="61" y="1"/>
                </a:moveTo>
                <a:cubicBezTo>
                  <a:pt x="62" y="1"/>
                  <a:pt x="62" y="1"/>
                  <a:pt x="63" y="1"/>
                </a:cubicBezTo>
                <a:cubicBezTo>
                  <a:pt x="64" y="0"/>
                  <a:pt x="60" y="1"/>
                  <a:pt x="62" y="0"/>
                </a:cubicBezTo>
                <a:cubicBezTo>
                  <a:pt x="60" y="1"/>
                  <a:pt x="60" y="1"/>
                  <a:pt x="60" y="1"/>
                </a:cubicBezTo>
                <a:cubicBezTo>
                  <a:pt x="61" y="1"/>
                  <a:pt x="61" y="1"/>
                  <a:pt x="61" y="1"/>
                </a:cubicBezTo>
                <a:cubicBezTo>
                  <a:pt x="62" y="1"/>
                  <a:pt x="61" y="1"/>
                  <a:pt x="61" y="1"/>
                </a:cubicBezTo>
                <a:close/>
                <a:moveTo>
                  <a:pt x="171" y="4"/>
                </a:moveTo>
                <a:cubicBezTo>
                  <a:pt x="171" y="4"/>
                  <a:pt x="171" y="4"/>
                  <a:pt x="171" y="4"/>
                </a:cubicBezTo>
                <a:cubicBezTo>
                  <a:pt x="171" y="4"/>
                  <a:pt x="171" y="4"/>
                  <a:pt x="171" y="3"/>
                </a:cubicBezTo>
                <a:cubicBezTo>
                  <a:pt x="170" y="4"/>
                  <a:pt x="171" y="5"/>
                  <a:pt x="170" y="5"/>
                </a:cubicBezTo>
                <a:cubicBezTo>
                  <a:pt x="171" y="5"/>
                  <a:pt x="171" y="5"/>
                  <a:pt x="171" y="5"/>
                </a:cubicBezTo>
                <a:cubicBezTo>
                  <a:pt x="170" y="5"/>
                  <a:pt x="171" y="4"/>
                  <a:pt x="171" y="4"/>
                </a:cubicBezTo>
                <a:close/>
                <a:moveTo>
                  <a:pt x="171" y="5"/>
                </a:moveTo>
                <a:cubicBezTo>
                  <a:pt x="171" y="6"/>
                  <a:pt x="171" y="6"/>
                  <a:pt x="171" y="6"/>
                </a:cubicBezTo>
                <a:cubicBezTo>
                  <a:pt x="171" y="6"/>
                  <a:pt x="171" y="6"/>
                  <a:pt x="171" y="6"/>
                </a:cubicBezTo>
                <a:cubicBezTo>
                  <a:pt x="171" y="6"/>
                  <a:pt x="171" y="6"/>
                  <a:pt x="171" y="6"/>
                </a:cubicBezTo>
                <a:lnTo>
                  <a:pt x="171" y="5"/>
                </a:lnTo>
                <a:close/>
                <a:moveTo>
                  <a:pt x="269" y="3"/>
                </a:moveTo>
                <a:cubicBezTo>
                  <a:pt x="270" y="3"/>
                  <a:pt x="270" y="3"/>
                  <a:pt x="270" y="3"/>
                </a:cubicBezTo>
                <a:cubicBezTo>
                  <a:pt x="269" y="3"/>
                  <a:pt x="269" y="3"/>
                  <a:pt x="269" y="3"/>
                </a:cubicBezTo>
                <a:close/>
                <a:moveTo>
                  <a:pt x="185" y="5"/>
                </a:moveTo>
                <a:cubicBezTo>
                  <a:pt x="185" y="5"/>
                  <a:pt x="185" y="5"/>
                  <a:pt x="185" y="5"/>
                </a:cubicBezTo>
                <a:cubicBezTo>
                  <a:pt x="186" y="5"/>
                  <a:pt x="186" y="5"/>
                  <a:pt x="186" y="5"/>
                </a:cubicBezTo>
                <a:lnTo>
                  <a:pt x="185" y="5"/>
                </a:lnTo>
                <a:close/>
                <a:moveTo>
                  <a:pt x="140" y="12"/>
                </a:moveTo>
                <a:cubicBezTo>
                  <a:pt x="140" y="12"/>
                  <a:pt x="139" y="13"/>
                  <a:pt x="138" y="12"/>
                </a:cubicBezTo>
                <a:cubicBezTo>
                  <a:pt x="137" y="12"/>
                  <a:pt x="137" y="12"/>
                  <a:pt x="137" y="12"/>
                </a:cubicBezTo>
                <a:cubicBezTo>
                  <a:pt x="138" y="13"/>
                  <a:pt x="139" y="12"/>
                  <a:pt x="140" y="12"/>
                </a:cubicBezTo>
                <a:close/>
                <a:moveTo>
                  <a:pt x="60" y="0"/>
                </a:moveTo>
                <a:cubicBezTo>
                  <a:pt x="60" y="1"/>
                  <a:pt x="60" y="1"/>
                  <a:pt x="60" y="1"/>
                </a:cubicBezTo>
                <a:cubicBezTo>
                  <a:pt x="60" y="1"/>
                  <a:pt x="60" y="1"/>
                  <a:pt x="60" y="1"/>
                </a:cubicBezTo>
                <a:lnTo>
                  <a:pt x="60" y="0"/>
                </a:lnTo>
                <a:close/>
                <a:moveTo>
                  <a:pt x="176" y="6"/>
                </a:moveTo>
                <a:cubicBezTo>
                  <a:pt x="179" y="6"/>
                  <a:pt x="179" y="6"/>
                  <a:pt x="179" y="6"/>
                </a:cubicBezTo>
                <a:cubicBezTo>
                  <a:pt x="178" y="6"/>
                  <a:pt x="178" y="6"/>
                  <a:pt x="178" y="6"/>
                </a:cubicBezTo>
                <a:cubicBezTo>
                  <a:pt x="178" y="6"/>
                  <a:pt x="176" y="5"/>
                  <a:pt x="176" y="6"/>
                </a:cubicBezTo>
                <a:close/>
                <a:moveTo>
                  <a:pt x="409" y="7"/>
                </a:moveTo>
                <a:cubicBezTo>
                  <a:pt x="408" y="7"/>
                  <a:pt x="405" y="7"/>
                  <a:pt x="406" y="7"/>
                </a:cubicBezTo>
                <a:cubicBezTo>
                  <a:pt x="406" y="7"/>
                  <a:pt x="406" y="7"/>
                  <a:pt x="406" y="7"/>
                </a:cubicBezTo>
                <a:cubicBezTo>
                  <a:pt x="405" y="8"/>
                  <a:pt x="405" y="8"/>
                  <a:pt x="405" y="8"/>
                </a:cubicBezTo>
                <a:cubicBezTo>
                  <a:pt x="404" y="8"/>
                  <a:pt x="405" y="7"/>
                  <a:pt x="404" y="7"/>
                </a:cubicBezTo>
                <a:cubicBezTo>
                  <a:pt x="402" y="7"/>
                  <a:pt x="404" y="8"/>
                  <a:pt x="402" y="8"/>
                </a:cubicBezTo>
                <a:cubicBezTo>
                  <a:pt x="402" y="8"/>
                  <a:pt x="402" y="8"/>
                  <a:pt x="402" y="8"/>
                </a:cubicBezTo>
                <a:cubicBezTo>
                  <a:pt x="401" y="8"/>
                  <a:pt x="399" y="9"/>
                  <a:pt x="399" y="9"/>
                </a:cubicBezTo>
                <a:cubicBezTo>
                  <a:pt x="398" y="8"/>
                  <a:pt x="396" y="10"/>
                  <a:pt x="395" y="9"/>
                </a:cubicBezTo>
                <a:cubicBezTo>
                  <a:pt x="395" y="7"/>
                  <a:pt x="399" y="9"/>
                  <a:pt x="400" y="8"/>
                </a:cubicBezTo>
                <a:cubicBezTo>
                  <a:pt x="399" y="8"/>
                  <a:pt x="401" y="7"/>
                  <a:pt x="401" y="7"/>
                </a:cubicBezTo>
                <a:cubicBezTo>
                  <a:pt x="398" y="8"/>
                  <a:pt x="398" y="8"/>
                  <a:pt x="398" y="8"/>
                </a:cubicBezTo>
                <a:cubicBezTo>
                  <a:pt x="398" y="7"/>
                  <a:pt x="396" y="7"/>
                  <a:pt x="396" y="7"/>
                </a:cubicBezTo>
                <a:cubicBezTo>
                  <a:pt x="396" y="7"/>
                  <a:pt x="396" y="7"/>
                  <a:pt x="396" y="7"/>
                </a:cubicBezTo>
                <a:cubicBezTo>
                  <a:pt x="395" y="7"/>
                  <a:pt x="395" y="8"/>
                  <a:pt x="394" y="8"/>
                </a:cubicBezTo>
                <a:cubicBezTo>
                  <a:pt x="394" y="7"/>
                  <a:pt x="394" y="7"/>
                  <a:pt x="394" y="7"/>
                </a:cubicBezTo>
                <a:cubicBezTo>
                  <a:pt x="393" y="7"/>
                  <a:pt x="393" y="8"/>
                  <a:pt x="393" y="8"/>
                </a:cubicBezTo>
                <a:cubicBezTo>
                  <a:pt x="391" y="8"/>
                  <a:pt x="393" y="7"/>
                  <a:pt x="392" y="7"/>
                </a:cubicBezTo>
                <a:cubicBezTo>
                  <a:pt x="391" y="8"/>
                  <a:pt x="390" y="7"/>
                  <a:pt x="389" y="7"/>
                </a:cubicBezTo>
                <a:cubicBezTo>
                  <a:pt x="389" y="8"/>
                  <a:pt x="385" y="8"/>
                  <a:pt x="387" y="9"/>
                </a:cubicBezTo>
                <a:cubicBezTo>
                  <a:pt x="384" y="10"/>
                  <a:pt x="384" y="10"/>
                  <a:pt x="384" y="10"/>
                </a:cubicBezTo>
                <a:cubicBezTo>
                  <a:pt x="383" y="9"/>
                  <a:pt x="386" y="8"/>
                  <a:pt x="385" y="8"/>
                </a:cubicBezTo>
                <a:cubicBezTo>
                  <a:pt x="387" y="8"/>
                  <a:pt x="387" y="8"/>
                  <a:pt x="387" y="8"/>
                </a:cubicBezTo>
                <a:cubicBezTo>
                  <a:pt x="387" y="6"/>
                  <a:pt x="383" y="8"/>
                  <a:pt x="382" y="7"/>
                </a:cubicBezTo>
                <a:cubicBezTo>
                  <a:pt x="380" y="7"/>
                  <a:pt x="381" y="7"/>
                  <a:pt x="379" y="6"/>
                </a:cubicBezTo>
                <a:cubicBezTo>
                  <a:pt x="379" y="8"/>
                  <a:pt x="379" y="8"/>
                  <a:pt x="379" y="8"/>
                </a:cubicBezTo>
                <a:cubicBezTo>
                  <a:pt x="378" y="7"/>
                  <a:pt x="377" y="7"/>
                  <a:pt x="377" y="6"/>
                </a:cubicBezTo>
                <a:cubicBezTo>
                  <a:pt x="376" y="6"/>
                  <a:pt x="376" y="6"/>
                  <a:pt x="376" y="6"/>
                </a:cubicBezTo>
                <a:cubicBezTo>
                  <a:pt x="376" y="6"/>
                  <a:pt x="376" y="6"/>
                  <a:pt x="376" y="6"/>
                </a:cubicBezTo>
                <a:cubicBezTo>
                  <a:pt x="375" y="5"/>
                  <a:pt x="375" y="6"/>
                  <a:pt x="375" y="6"/>
                </a:cubicBezTo>
                <a:cubicBezTo>
                  <a:pt x="374" y="6"/>
                  <a:pt x="374" y="6"/>
                  <a:pt x="373" y="6"/>
                </a:cubicBezTo>
                <a:cubicBezTo>
                  <a:pt x="374" y="6"/>
                  <a:pt x="374" y="6"/>
                  <a:pt x="374" y="6"/>
                </a:cubicBezTo>
                <a:cubicBezTo>
                  <a:pt x="373" y="6"/>
                  <a:pt x="373" y="6"/>
                  <a:pt x="373" y="6"/>
                </a:cubicBezTo>
                <a:cubicBezTo>
                  <a:pt x="372" y="6"/>
                  <a:pt x="372" y="6"/>
                  <a:pt x="372" y="6"/>
                </a:cubicBezTo>
                <a:cubicBezTo>
                  <a:pt x="372" y="7"/>
                  <a:pt x="373" y="7"/>
                  <a:pt x="374" y="8"/>
                </a:cubicBezTo>
                <a:cubicBezTo>
                  <a:pt x="371" y="7"/>
                  <a:pt x="369" y="7"/>
                  <a:pt x="367" y="6"/>
                </a:cubicBezTo>
                <a:cubicBezTo>
                  <a:pt x="367" y="5"/>
                  <a:pt x="367" y="5"/>
                  <a:pt x="367" y="5"/>
                </a:cubicBezTo>
                <a:cubicBezTo>
                  <a:pt x="366" y="5"/>
                  <a:pt x="365" y="6"/>
                  <a:pt x="365" y="6"/>
                </a:cubicBezTo>
                <a:cubicBezTo>
                  <a:pt x="365" y="6"/>
                  <a:pt x="365" y="6"/>
                  <a:pt x="365" y="6"/>
                </a:cubicBezTo>
                <a:cubicBezTo>
                  <a:pt x="364" y="6"/>
                  <a:pt x="364" y="6"/>
                  <a:pt x="364" y="6"/>
                </a:cubicBezTo>
                <a:cubicBezTo>
                  <a:pt x="363" y="6"/>
                  <a:pt x="363" y="6"/>
                  <a:pt x="363" y="6"/>
                </a:cubicBezTo>
                <a:cubicBezTo>
                  <a:pt x="362" y="6"/>
                  <a:pt x="360" y="6"/>
                  <a:pt x="360" y="6"/>
                </a:cubicBezTo>
                <a:cubicBezTo>
                  <a:pt x="362" y="7"/>
                  <a:pt x="362" y="7"/>
                  <a:pt x="362" y="7"/>
                </a:cubicBezTo>
                <a:cubicBezTo>
                  <a:pt x="361" y="7"/>
                  <a:pt x="360" y="8"/>
                  <a:pt x="359" y="7"/>
                </a:cubicBezTo>
                <a:cubicBezTo>
                  <a:pt x="361" y="7"/>
                  <a:pt x="357" y="6"/>
                  <a:pt x="360" y="6"/>
                </a:cubicBezTo>
                <a:cubicBezTo>
                  <a:pt x="358" y="5"/>
                  <a:pt x="359" y="7"/>
                  <a:pt x="357" y="7"/>
                </a:cubicBezTo>
                <a:cubicBezTo>
                  <a:pt x="356" y="6"/>
                  <a:pt x="356" y="6"/>
                  <a:pt x="356" y="6"/>
                </a:cubicBezTo>
                <a:cubicBezTo>
                  <a:pt x="356" y="5"/>
                  <a:pt x="358" y="6"/>
                  <a:pt x="358" y="5"/>
                </a:cubicBezTo>
                <a:cubicBezTo>
                  <a:pt x="357" y="6"/>
                  <a:pt x="357" y="6"/>
                  <a:pt x="357" y="6"/>
                </a:cubicBezTo>
                <a:cubicBezTo>
                  <a:pt x="358" y="5"/>
                  <a:pt x="361" y="5"/>
                  <a:pt x="363" y="5"/>
                </a:cubicBezTo>
                <a:cubicBezTo>
                  <a:pt x="359" y="4"/>
                  <a:pt x="359" y="4"/>
                  <a:pt x="359" y="4"/>
                </a:cubicBezTo>
                <a:cubicBezTo>
                  <a:pt x="354" y="5"/>
                  <a:pt x="348" y="4"/>
                  <a:pt x="344" y="6"/>
                </a:cubicBezTo>
                <a:cubicBezTo>
                  <a:pt x="344" y="5"/>
                  <a:pt x="344" y="5"/>
                  <a:pt x="344" y="5"/>
                </a:cubicBezTo>
                <a:cubicBezTo>
                  <a:pt x="344" y="6"/>
                  <a:pt x="344" y="6"/>
                  <a:pt x="344" y="6"/>
                </a:cubicBezTo>
                <a:cubicBezTo>
                  <a:pt x="343" y="6"/>
                  <a:pt x="343" y="6"/>
                  <a:pt x="343" y="6"/>
                </a:cubicBezTo>
                <a:cubicBezTo>
                  <a:pt x="343" y="6"/>
                  <a:pt x="343" y="6"/>
                  <a:pt x="343" y="6"/>
                </a:cubicBezTo>
                <a:cubicBezTo>
                  <a:pt x="342" y="6"/>
                  <a:pt x="340" y="5"/>
                  <a:pt x="338" y="5"/>
                </a:cubicBezTo>
                <a:cubicBezTo>
                  <a:pt x="339" y="5"/>
                  <a:pt x="339" y="5"/>
                  <a:pt x="339" y="6"/>
                </a:cubicBezTo>
                <a:cubicBezTo>
                  <a:pt x="339" y="7"/>
                  <a:pt x="339" y="7"/>
                  <a:pt x="338" y="7"/>
                </a:cubicBezTo>
                <a:cubicBezTo>
                  <a:pt x="338" y="6"/>
                  <a:pt x="339" y="6"/>
                  <a:pt x="338" y="6"/>
                </a:cubicBezTo>
                <a:cubicBezTo>
                  <a:pt x="338" y="6"/>
                  <a:pt x="338" y="6"/>
                  <a:pt x="337" y="6"/>
                </a:cubicBezTo>
                <a:cubicBezTo>
                  <a:pt x="336" y="6"/>
                  <a:pt x="335" y="6"/>
                  <a:pt x="335" y="6"/>
                </a:cubicBezTo>
                <a:cubicBezTo>
                  <a:pt x="335" y="5"/>
                  <a:pt x="336" y="6"/>
                  <a:pt x="336" y="6"/>
                </a:cubicBezTo>
                <a:cubicBezTo>
                  <a:pt x="336" y="6"/>
                  <a:pt x="334" y="5"/>
                  <a:pt x="335" y="5"/>
                </a:cubicBezTo>
                <a:cubicBezTo>
                  <a:pt x="334" y="5"/>
                  <a:pt x="334" y="5"/>
                  <a:pt x="334" y="5"/>
                </a:cubicBezTo>
                <a:cubicBezTo>
                  <a:pt x="333" y="5"/>
                  <a:pt x="335" y="4"/>
                  <a:pt x="334" y="4"/>
                </a:cubicBezTo>
                <a:cubicBezTo>
                  <a:pt x="332" y="4"/>
                  <a:pt x="331" y="5"/>
                  <a:pt x="329" y="6"/>
                </a:cubicBezTo>
                <a:cubicBezTo>
                  <a:pt x="329" y="5"/>
                  <a:pt x="329" y="5"/>
                  <a:pt x="329" y="5"/>
                </a:cubicBezTo>
                <a:cubicBezTo>
                  <a:pt x="327" y="4"/>
                  <a:pt x="325" y="6"/>
                  <a:pt x="323" y="6"/>
                </a:cubicBezTo>
                <a:cubicBezTo>
                  <a:pt x="323" y="6"/>
                  <a:pt x="324" y="6"/>
                  <a:pt x="325" y="6"/>
                </a:cubicBezTo>
                <a:cubicBezTo>
                  <a:pt x="319" y="5"/>
                  <a:pt x="314" y="5"/>
                  <a:pt x="309" y="4"/>
                </a:cubicBezTo>
                <a:cubicBezTo>
                  <a:pt x="308" y="5"/>
                  <a:pt x="308" y="5"/>
                  <a:pt x="308" y="5"/>
                </a:cubicBezTo>
                <a:cubicBezTo>
                  <a:pt x="306" y="4"/>
                  <a:pt x="306" y="4"/>
                  <a:pt x="306" y="4"/>
                </a:cubicBezTo>
                <a:cubicBezTo>
                  <a:pt x="301" y="4"/>
                  <a:pt x="296" y="4"/>
                  <a:pt x="291" y="5"/>
                </a:cubicBezTo>
                <a:cubicBezTo>
                  <a:pt x="289" y="5"/>
                  <a:pt x="290" y="4"/>
                  <a:pt x="289" y="4"/>
                </a:cubicBezTo>
                <a:cubicBezTo>
                  <a:pt x="285" y="3"/>
                  <a:pt x="284" y="5"/>
                  <a:pt x="281" y="5"/>
                </a:cubicBezTo>
                <a:cubicBezTo>
                  <a:pt x="281" y="4"/>
                  <a:pt x="282" y="4"/>
                  <a:pt x="281" y="3"/>
                </a:cubicBezTo>
                <a:cubicBezTo>
                  <a:pt x="281" y="4"/>
                  <a:pt x="280" y="4"/>
                  <a:pt x="279" y="4"/>
                </a:cubicBezTo>
                <a:cubicBezTo>
                  <a:pt x="280" y="4"/>
                  <a:pt x="280" y="4"/>
                  <a:pt x="280" y="4"/>
                </a:cubicBezTo>
                <a:cubicBezTo>
                  <a:pt x="279" y="3"/>
                  <a:pt x="278" y="4"/>
                  <a:pt x="276" y="3"/>
                </a:cubicBezTo>
                <a:cubicBezTo>
                  <a:pt x="273" y="3"/>
                  <a:pt x="270" y="4"/>
                  <a:pt x="268" y="5"/>
                </a:cubicBezTo>
                <a:cubicBezTo>
                  <a:pt x="265" y="5"/>
                  <a:pt x="268" y="4"/>
                  <a:pt x="267" y="4"/>
                </a:cubicBezTo>
                <a:cubicBezTo>
                  <a:pt x="269" y="4"/>
                  <a:pt x="269" y="4"/>
                  <a:pt x="269" y="3"/>
                </a:cubicBezTo>
                <a:cubicBezTo>
                  <a:pt x="268" y="4"/>
                  <a:pt x="267" y="4"/>
                  <a:pt x="266" y="3"/>
                </a:cubicBezTo>
                <a:cubicBezTo>
                  <a:pt x="265" y="3"/>
                  <a:pt x="264" y="3"/>
                  <a:pt x="263" y="4"/>
                </a:cubicBezTo>
                <a:cubicBezTo>
                  <a:pt x="263" y="3"/>
                  <a:pt x="264" y="4"/>
                  <a:pt x="263" y="4"/>
                </a:cubicBezTo>
                <a:cubicBezTo>
                  <a:pt x="262" y="4"/>
                  <a:pt x="259" y="4"/>
                  <a:pt x="259" y="3"/>
                </a:cubicBezTo>
                <a:cubicBezTo>
                  <a:pt x="252" y="3"/>
                  <a:pt x="245" y="3"/>
                  <a:pt x="237" y="3"/>
                </a:cubicBezTo>
                <a:cubicBezTo>
                  <a:pt x="236" y="3"/>
                  <a:pt x="238" y="3"/>
                  <a:pt x="237" y="4"/>
                </a:cubicBezTo>
                <a:cubicBezTo>
                  <a:pt x="236" y="4"/>
                  <a:pt x="236" y="3"/>
                  <a:pt x="235" y="4"/>
                </a:cubicBezTo>
                <a:cubicBezTo>
                  <a:pt x="235" y="3"/>
                  <a:pt x="235" y="3"/>
                  <a:pt x="235" y="3"/>
                </a:cubicBezTo>
                <a:cubicBezTo>
                  <a:pt x="233" y="3"/>
                  <a:pt x="231" y="4"/>
                  <a:pt x="229" y="5"/>
                </a:cubicBezTo>
                <a:cubicBezTo>
                  <a:pt x="229" y="4"/>
                  <a:pt x="227" y="4"/>
                  <a:pt x="229" y="4"/>
                </a:cubicBezTo>
                <a:cubicBezTo>
                  <a:pt x="228" y="4"/>
                  <a:pt x="226" y="1"/>
                  <a:pt x="226" y="2"/>
                </a:cubicBezTo>
                <a:cubicBezTo>
                  <a:pt x="227" y="4"/>
                  <a:pt x="227" y="4"/>
                  <a:pt x="227" y="4"/>
                </a:cubicBezTo>
                <a:cubicBezTo>
                  <a:pt x="225" y="4"/>
                  <a:pt x="225" y="4"/>
                  <a:pt x="225" y="4"/>
                </a:cubicBezTo>
                <a:cubicBezTo>
                  <a:pt x="224" y="4"/>
                  <a:pt x="223" y="3"/>
                  <a:pt x="223" y="3"/>
                </a:cubicBezTo>
                <a:cubicBezTo>
                  <a:pt x="222" y="3"/>
                  <a:pt x="224" y="3"/>
                  <a:pt x="225" y="3"/>
                </a:cubicBezTo>
                <a:cubicBezTo>
                  <a:pt x="225" y="2"/>
                  <a:pt x="222" y="2"/>
                  <a:pt x="223" y="1"/>
                </a:cubicBezTo>
                <a:cubicBezTo>
                  <a:pt x="221" y="1"/>
                  <a:pt x="223" y="2"/>
                  <a:pt x="222" y="2"/>
                </a:cubicBezTo>
                <a:cubicBezTo>
                  <a:pt x="221" y="2"/>
                  <a:pt x="221" y="2"/>
                  <a:pt x="221" y="2"/>
                </a:cubicBezTo>
                <a:cubicBezTo>
                  <a:pt x="222" y="2"/>
                  <a:pt x="222" y="2"/>
                  <a:pt x="222" y="2"/>
                </a:cubicBezTo>
                <a:cubicBezTo>
                  <a:pt x="221" y="2"/>
                  <a:pt x="220" y="3"/>
                  <a:pt x="218" y="3"/>
                </a:cubicBezTo>
                <a:cubicBezTo>
                  <a:pt x="217" y="4"/>
                  <a:pt x="217" y="4"/>
                  <a:pt x="217" y="4"/>
                </a:cubicBezTo>
                <a:cubicBezTo>
                  <a:pt x="216" y="3"/>
                  <a:pt x="215" y="4"/>
                  <a:pt x="214" y="3"/>
                </a:cubicBezTo>
                <a:cubicBezTo>
                  <a:pt x="215" y="3"/>
                  <a:pt x="215" y="3"/>
                  <a:pt x="215" y="3"/>
                </a:cubicBezTo>
                <a:cubicBezTo>
                  <a:pt x="214" y="3"/>
                  <a:pt x="213" y="3"/>
                  <a:pt x="212" y="2"/>
                </a:cubicBezTo>
                <a:cubicBezTo>
                  <a:pt x="213" y="2"/>
                  <a:pt x="214" y="3"/>
                  <a:pt x="214" y="2"/>
                </a:cubicBezTo>
                <a:cubicBezTo>
                  <a:pt x="212" y="2"/>
                  <a:pt x="212" y="2"/>
                  <a:pt x="212" y="2"/>
                </a:cubicBezTo>
                <a:cubicBezTo>
                  <a:pt x="212" y="2"/>
                  <a:pt x="212" y="2"/>
                  <a:pt x="213" y="3"/>
                </a:cubicBezTo>
                <a:cubicBezTo>
                  <a:pt x="211" y="4"/>
                  <a:pt x="211" y="4"/>
                  <a:pt x="207" y="4"/>
                </a:cubicBezTo>
                <a:cubicBezTo>
                  <a:pt x="206" y="3"/>
                  <a:pt x="209" y="4"/>
                  <a:pt x="208" y="3"/>
                </a:cubicBezTo>
                <a:cubicBezTo>
                  <a:pt x="205" y="2"/>
                  <a:pt x="204" y="5"/>
                  <a:pt x="202" y="5"/>
                </a:cubicBezTo>
                <a:cubicBezTo>
                  <a:pt x="200" y="4"/>
                  <a:pt x="200" y="5"/>
                  <a:pt x="197" y="5"/>
                </a:cubicBezTo>
                <a:cubicBezTo>
                  <a:pt x="198" y="5"/>
                  <a:pt x="196" y="5"/>
                  <a:pt x="195" y="4"/>
                </a:cubicBezTo>
                <a:cubicBezTo>
                  <a:pt x="196" y="3"/>
                  <a:pt x="196" y="3"/>
                  <a:pt x="196" y="3"/>
                </a:cubicBezTo>
                <a:cubicBezTo>
                  <a:pt x="195" y="4"/>
                  <a:pt x="195" y="3"/>
                  <a:pt x="195" y="3"/>
                </a:cubicBezTo>
                <a:cubicBezTo>
                  <a:pt x="195" y="4"/>
                  <a:pt x="192" y="4"/>
                  <a:pt x="190" y="4"/>
                </a:cubicBezTo>
                <a:cubicBezTo>
                  <a:pt x="190" y="5"/>
                  <a:pt x="190" y="5"/>
                  <a:pt x="190" y="5"/>
                </a:cubicBezTo>
                <a:cubicBezTo>
                  <a:pt x="189" y="5"/>
                  <a:pt x="187" y="5"/>
                  <a:pt x="185" y="5"/>
                </a:cubicBezTo>
                <a:cubicBezTo>
                  <a:pt x="183" y="5"/>
                  <a:pt x="184" y="6"/>
                  <a:pt x="182" y="7"/>
                </a:cubicBezTo>
                <a:cubicBezTo>
                  <a:pt x="181" y="6"/>
                  <a:pt x="181" y="5"/>
                  <a:pt x="182" y="5"/>
                </a:cubicBezTo>
                <a:cubicBezTo>
                  <a:pt x="182" y="5"/>
                  <a:pt x="183" y="5"/>
                  <a:pt x="184" y="5"/>
                </a:cubicBezTo>
                <a:cubicBezTo>
                  <a:pt x="187" y="4"/>
                  <a:pt x="189" y="3"/>
                  <a:pt x="192" y="3"/>
                </a:cubicBezTo>
                <a:cubicBezTo>
                  <a:pt x="193" y="2"/>
                  <a:pt x="190" y="3"/>
                  <a:pt x="189" y="3"/>
                </a:cubicBezTo>
                <a:cubicBezTo>
                  <a:pt x="189" y="3"/>
                  <a:pt x="189" y="3"/>
                  <a:pt x="189" y="3"/>
                </a:cubicBezTo>
                <a:cubicBezTo>
                  <a:pt x="188" y="3"/>
                  <a:pt x="188" y="3"/>
                  <a:pt x="188" y="3"/>
                </a:cubicBezTo>
                <a:cubicBezTo>
                  <a:pt x="189" y="3"/>
                  <a:pt x="191" y="2"/>
                  <a:pt x="191" y="1"/>
                </a:cubicBezTo>
                <a:cubicBezTo>
                  <a:pt x="190" y="2"/>
                  <a:pt x="190" y="3"/>
                  <a:pt x="188" y="2"/>
                </a:cubicBezTo>
                <a:cubicBezTo>
                  <a:pt x="187" y="3"/>
                  <a:pt x="185" y="2"/>
                  <a:pt x="184" y="1"/>
                </a:cubicBezTo>
                <a:cubicBezTo>
                  <a:pt x="183" y="2"/>
                  <a:pt x="183" y="3"/>
                  <a:pt x="181" y="3"/>
                </a:cubicBezTo>
                <a:cubicBezTo>
                  <a:pt x="182" y="2"/>
                  <a:pt x="182" y="2"/>
                  <a:pt x="182" y="2"/>
                </a:cubicBezTo>
                <a:cubicBezTo>
                  <a:pt x="179" y="2"/>
                  <a:pt x="181" y="3"/>
                  <a:pt x="178" y="3"/>
                </a:cubicBezTo>
                <a:cubicBezTo>
                  <a:pt x="179" y="3"/>
                  <a:pt x="177" y="4"/>
                  <a:pt x="179" y="4"/>
                </a:cubicBezTo>
                <a:cubicBezTo>
                  <a:pt x="178" y="5"/>
                  <a:pt x="176" y="5"/>
                  <a:pt x="175" y="5"/>
                </a:cubicBezTo>
                <a:cubicBezTo>
                  <a:pt x="175" y="5"/>
                  <a:pt x="175" y="5"/>
                  <a:pt x="175" y="5"/>
                </a:cubicBezTo>
                <a:cubicBezTo>
                  <a:pt x="176" y="6"/>
                  <a:pt x="177" y="5"/>
                  <a:pt x="178" y="5"/>
                </a:cubicBezTo>
                <a:cubicBezTo>
                  <a:pt x="180" y="5"/>
                  <a:pt x="180" y="5"/>
                  <a:pt x="180" y="5"/>
                </a:cubicBezTo>
                <a:cubicBezTo>
                  <a:pt x="181" y="5"/>
                  <a:pt x="181" y="6"/>
                  <a:pt x="180" y="6"/>
                </a:cubicBezTo>
                <a:cubicBezTo>
                  <a:pt x="181" y="6"/>
                  <a:pt x="181" y="6"/>
                  <a:pt x="181" y="6"/>
                </a:cubicBezTo>
                <a:cubicBezTo>
                  <a:pt x="181" y="7"/>
                  <a:pt x="180" y="5"/>
                  <a:pt x="179" y="7"/>
                </a:cubicBezTo>
                <a:cubicBezTo>
                  <a:pt x="180" y="7"/>
                  <a:pt x="180" y="7"/>
                  <a:pt x="180" y="7"/>
                </a:cubicBezTo>
                <a:cubicBezTo>
                  <a:pt x="180" y="8"/>
                  <a:pt x="178" y="7"/>
                  <a:pt x="176" y="7"/>
                </a:cubicBezTo>
                <a:cubicBezTo>
                  <a:pt x="175" y="7"/>
                  <a:pt x="174" y="7"/>
                  <a:pt x="173" y="6"/>
                </a:cubicBezTo>
                <a:cubicBezTo>
                  <a:pt x="175" y="6"/>
                  <a:pt x="175" y="6"/>
                  <a:pt x="175" y="6"/>
                </a:cubicBezTo>
                <a:cubicBezTo>
                  <a:pt x="174" y="5"/>
                  <a:pt x="173" y="6"/>
                  <a:pt x="172" y="6"/>
                </a:cubicBezTo>
                <a:cubicBezTo>
                  <a:pt x="171" y="6"/>
                  <a:pt x="171" y="6"/>
                  <a:pt x="171" y="6"/>
                </a:cubicBezTo>
                <a:cubicBezTo>
                  <a:pt x="172" y="6"/>
                  <a:pt x="172" y="6"/>
                  <a:pt x="172" y="6"/>
                </a:cubicBezTo>
                <a:cubicBezTo>
                  <a:pt x="171" y="6"/>
                  <a:pt x="171" y="6"/>
                  <a:pt x="171" y="6"/>
                </a:cubicBezTo>
                <a:cubicBezTo>
                  <a:pt x="170" y="6"/>
                  <a:pt x="168" y="6"/>
                  <a:pt x="167" y="6"/>
                </a:cubicBezTo>
                <a:cubicBezTo>
                  <a:pt x="168" y="6"/>
                  <a:pt x="168" y="6"/>
                  <a:pt x="168" y="6"/>
                </a:cubicBezTo>
                <a:cubicBezTo>
                  <a:pt x="168" y="6"/>
                  <a:pt x="168" y="6"/>
                  <a:pt x="168" y="6"/>
                </a:cubicBezTo>
                <a:cubicBezTo>
                  <a:pt x="169" y="6"/>
                  <a:pt x="170" y="7"/>
                  <a:pt x="169" y="7"/>
                </a:cubicBezTo>
                <a:cubicBezTo>
                  <a:pt x="167" y="7"/>
                  <a:pt x="167" y="6"/>
                  <a:pt x="166" y="6"/>
                </a:cubicBezTo>
                <a:cubicBezTo>
                  <a:pt x="167" y="5"/>
                  <a:pt x="168" y="6"/>
                  <a:pt x="169" y="5"/>
                </a:cubicBezTo>
                <a:cubicBezTo>
                  <a:pt x="169" y="4"/>
                  <a:pt x="167" y="5"/>
                  <a:pt x="165" y="5"/>
                </a:cubicBezTo>
                <a:cubicBezTo>
                  <a:pt x="166" y="4"/>
                  <a:pt x="167" y="5"/>
                  <a:pt x="168" y="4"/>
                </a:cubicBezTo>
                <a:cubicBezTo>
                  <a:pt x="166" y="4"/>
                  <a:pt x="166" y="4"/>
                  <a:pt x="164" y="4"/>
                </a:cubicBezTo>
                <a:cubicBezTo>
                  <a:pt x="164" y="4"/>
                  <a:pt x="166" y="4"/>
                  <a:pt x="166" y="3"/>
                </a:cubicBezTo>
                <a:cubicBezTo>
                  <a:pt x="165" y="3"/>
                  <a:pt x="165" y="3"/>
                  <a:pt x="165" y="3"/>
                </a:cubicBezTo>
                <a:cubicBezTo>
                  <a:pt x="168" y="3"/>
                  <a:pt x="164" y="1"/>
                  <a:pt x="166" y="1"/>
                </a:cubicBezTo>
                <a:cubicBezTo>
                  <a:pt x="165" y="1"/>
                  <a:pt x="165" y="2"/>
                  <a:pt x="163" y="1"/>
                </a:cubicBezTo>
                <a:cubicBezTo>
                  <a:pt x="164" y="2"/>
                  <a:pt x="165" y="3"/>
                  <a:pt x="164" y="3"/>
                </a:cubicBezTo>
                <a:cubicBezTo>
                  <a:pt x="162" y="3"/>
                  <a:pt x="162" y="3"/>
                  <a:pt x="162" y="3"/>
                </a:cubicBezTo>
                <a:cubicBezTo>
                  <a:pt x="161" y="2"/>
                  <a:pt x="164" y="2"/>
                  <a:pt x="163" y="1"/>
                </a:cubicBezTo>
                <a:cubicBezTo>
                  <a:pt x="161" y="1"/>
                  <a:pt x="161" y="1"/>
                  <a:pt x="161" y="1"/>
                </a:cubicBezTo>
                <a:cubicBezTo>
                  <a:pt x="161" y="2"/>
                  <a:pt x="162" y="2"/>
                  <a:pt x="161" y="2"/>
                </a:cubicBezTo>
                <a:cubicBezTo>
                  <a:pt x="160" y="2"/>
                  <a:pt x="160" y="3"/>
                  <a:pt x="158" y="4"/>
                </a:cubicBezTo>
                <a:cubicBezTo>
                  <a:pt x="158" y="4"/>
                  <a:pt x="157" y="4"/>
                  <a:pt x="156" y="3"/>
                </a:cubicBezTo>
                <a:cubicBezTo>
                  <a:pt x="154" y="4"/>
                  <a:pt x="151" y="4"/>
                  <a:pt x="149" y="5"/>
                </a:cubicBezTo>
                <a:cubicBezTo>
                  <a:pt x="150" y="5"/>
                  <a:pt x="149" y="4"/>
                  <a:pt x="148" y="4"/>
                </a:cubicBezTo>
                <a:cubicBezTo>
                  <a:pt x="150" y="3"/>
                  <a:pt x="150" y="3"/>
                  <a:pt x="150" y="2"/>
                </a:cubicBezTo>
                <a:cubicBezTo>
                  <a:pt x="149" y="2"/>
                  <a:pt x="148" y="3"/>
                  <a:pt x="148" y="3"/>
                </a:cubicBezTo>
                <a:cubicBezTo>
                  <a:pt x="147" y="3"/>
                  <a:pt x="147" y="4"/>
                  <a:pt x="146" y="3"/>
                </a:cubicBezTo>
                <a:cubicBezTo>
                  <a:pt x="145" y="3"/>
                  <a:pt x="146" y="2"/>
                  <a:pt x="146" y="2"/>
                </a:cubicBezTo>
                <a:cubicBezTo>
                  <a:pt x="144" y="2"/>
                  <a:pt x="145" y="3"/>
                  <a:pt x="143" y="3"/>
                </a:cubicBezTo>
                <a:cubicBezTo>
                  <a:pt x="144" y="3"/>
                  <a:pt x="144" y="3"/>
                  <a:pt x="144" y="3"/>
                </a:cubicBezTo>
                <a:cubicBezTo>
                  <a:pt x="142" y="2"/>
                  <a:pt x="141" y="3"/>
                  <a:pt x="141" y="3"/>
                </a:cubicBezTo>
                <a:cubicBezTo>
                  <a:pt x="140" y="2"/>
                  <a:pt x="138" y="3"/>
                  <a:pt x="138" y="2"/>
                </a:cubicBezTo>
                <a:cubicBezTo>
                  <a:pt x="135" y="3"/>
                  <a:pt x="138" y="3"/>
                  <a:pt x="138" y="3"/>
                </a:cubicBezTo>
                <a:cubicBezTo>
                  <a:pt x="137" y="4"/>
                  <a:pt x="135" y="3"/>
                  <a:pt x="134" y="3"/>
                </a:cubicBezTo>
                <a:cubicBezTo>
                  <a:pt x="135" y="3"/>
                  <a:pt x="135" y="3"/>
                  <a:pt x="136" y="3"/>
                </a:cubicBezTo>
                <a:cubicBezTo>
                  <a:pt x="135" y="2"/>
                  <a:pt x="135" y="2"/>
                  <a:pt x="135" y="2"/>
                </a:cubicBezTo>
                <a:cubicBezTo>
                  <a:pt x="132" y="2"/>
                  <a:pt x="133" y="4"/>
                  <a:pt x="130" y="3"/>
                </a:cubicBezTo>
                <a:cubicBezTo>
                  <a:pt x="132" y="3"/>
                  <a:pt x="131" y="3"/>
                  <a:pt x="132" y="2"/>
                </a:cubicBezTo>
                <a:cubicBezTo>
                  <a:pt x="131" y="2"/>
                  <a:pt x="129" y="2"/>
                  <a:pt x="130" y="3"/>
                </a:cubicBezTo>
                <a:cubicBezTo>
                  <a:pt x="129" y="3"/>
                  <a:pt x="128" y="2"/>
                  <a:pt x="127" y="2"/>
                </a:cubicBezTo>
                <a:cubicBezTo>
                  <a:pt x="126" y="3"/>
                  <a:pt x="125" y="3"/>
                  <a:pt x="124" y="3"/>
                </a:cubicBezTo>
                <a:cubicBezTo>
                  <a:pt x="123" y="3"/>
                  <a:pt x="122" y="3"/>
                  <a:pt x="121" y="2"/>
                </a:cubicBezTo>
                <a:cubicBezTo>
                  <a:pt x="117" y="3"/>
                  <a:pt x="114" y="2"/>
                  <a:pt x="110" y="2"/>
                </a:cubicBezTo>
                <a:cubicBezTo>
                  <a:pt x="111" y="2"/>
                  <a:pt x="111" y="2"/>
                  <a:pt x="111" y="2"/>
                </a:cubicBezTo>
                <a:cubicBezTo>
                  <a:pt x="108" y="2"/>
                  <a:pt x="112" y="4"/>
                  <a:pt x="109" y="4"/>
                </a:cubicBezTo>
                <a:cubicBezTo>
                  <a:pt x="109" y="2"/>
                  <a:pt x="107" y="3"/>
                  <a:pt x="106" y="2"/>
                </a:cubicBezTo>
                <a:cubicBezTo>
                  <a:pt x="102" y="2"/>
                  <a:pt x="100" y="3"/>
                  <a:pt x="96" y="2"/>
                </a:cubicBezTo>
                <a:cubicBezTo>
                  <a:pt x="96" y="2"/>
                  <a:pt x="97" y="2"/>
                  <a:pt x="97" y="2"/>
                </a:cubicBezTo>
                <a:cubicBezTo>
                  <a:pt x="95" y="1"/>
                  <a:pt x="93" y="2"/>
                  <a:pt x="90" y="2"/>
                </a:cubicBezTo>
                <a:cubicBezTo>
                  <a:pt x="90" y="1"/>
                  <a:pt x="90" y="1"/>
                  <a:pt x="90" y="1"/>
                </a:cubicBezTo>
                <a:cubicBezTo>
                  <a:pt x="87" y="1"/>
                  <a:pt x="83" y="2"/>
                  <a:pt x="80" y="2"/>
                </a:cubicBezTo>
                <a:cubicBezTo>
                  <a:pt x="80" y="1"/>
                  <a:pt x="80" y="1"/>
                  <a:pt x="80" y="1"/>
                </a:cubicBezTo>
                <a:cubicBezTo>
                  <a:pt x="78" y="1"/>
                  <a:pt x="75" y="1"/>
                  <a:pt x="74" y="2"/>
                </a:cubicBezTo>
                <a:cubicBezTo>
                  <a:pt x="71" y="1"/>
                  <a:pt x="72" y="2"/>
                  <a:pt x="69" y="1"/>
                </a:cubicBezTo>
                <a:cubicBezTo>
                  <a:pt x="70" y="1"/>
                  <a:pt x="70" y="1"/>
                  <a:pt x="70" y="1"/>
                </a:cubicBezTo>
                <a:cubicBezTo>
                  <a:pt x="68" y="0"/>
                  <a:pt x="67" y="1"/>
                  <a:pt x="66" y="0"/>
                </a:cubicBezTo>
                <a:cubicBezTo>
                  <a:pt x="63" y="1"/>
                  <a:pt x="62" y="2"/>
                  <a:pt x="58" y="2"/>
                </a:cubicBezTo>
                <a:cubicBezTo>
                  <a:pt x="58" y="1"/>
                  <a:pt x="60" y="2"/>
                  <a:pt x="60" y="1"/>
                </a:cubicBezTo>
                <a:cubicBezTo>
                  <a:pt x="60" y="1"/>
                  <a:pt x="59" y="1"/>
                  <a:pt x="58" y="1"/>
                </a:cubicBezTo>
                <a:cubicBezTo>
                  <a:pt x="59" y="0"/>
                  <a:pt x="58" y="0"/>
                  <a:pt x="59" y="0"/>
                </a:cubicBezTo>
                <a:cubicBezTo>
                  <a:pt x="58" y="0"/>
                  <a:pt x="55" y="1"/>
                  <a:pt x="55" y="1"/>
                </a:cubicBezTo>
                <a:cubicBezTo>
                  <a:pt x="55" y="1"/>
                  <a:pt x="56" y="2"/>
                  <a:pt x="56" y="2"/>
                </a:cubicBezTo>
                <a:cubicBezTo>
                  <a:pt x="55" y="2"/>
                  <a:pt x="53" y="2"/>
                  <a:pt x="51" y="2"/>
                </a:cubicBezTo>
                <a:cubicBezTo>
                  <a:pt x="51" y="2"/>
                  <a:pt x="53" y="2"/>
                  <a:pt x="53" y="3"/>
                </a:cubicBezTo>
                <a:cubicBezTo>
                  <a:pt x="50" y="3"/>
                  <a:pt x="49" y="4"/>
                  <a:pt x="48" y="5"/>
                </a:cubicBezTo>
                <a:cubicBezTo>
                  <a:pt x="45" y="4"/>
                  <a:pt x="49" y="3"/>
                  <a:pt x="49" y="2"/>
                </a:cubicBezTo>
                <a:cubicBezTo>
                  <a:pt x="48" y="2"/>
                  <a:pt x="48" y="1"/>
                  <a:pt x="48" y="1"/>
                </a:cubicBezTo>
                <a:cubicBezTo>
                  <a:pt x="46" y="1"/>
                  <a:pt x="45" y="1"/>
                  <a:pt x="43" y="2"/>
                </a:cubicBezTo>
                <a:cubicBezTo>
                  <a:pt x="43" y="1"/>
                  <a:pt x="43" y="1"/>
                  <a:pt x="43" y="1"/>
                </a:cubicBezTo>
                <a:cubicBezTo>
                  <a:pt x="41" y="2"/>
                  <a:pt x="38" y="3"/>
                  <a:pt x="36" y="2"/>
                </a:cubicBezTo>
                <a:cubicBezTo>
                  <a:pt x="37" y="2"/>
                  <a:pt x="37" y="2"/>
                  <a:pt x="37" y="2"/>
                </a:cubicBezTo>
                <a:cubicBezTo>
                  <a:pt x="37" y="3"/>
                  <a:pt x="35" y="3"/>
                  <a:pt x="35" y="3"/>
                </a:cubicBezTo>
                <a:cubicBezTo>
                  <a:pt x="35" y="3"/>
                  <a:pt x="33" y="2"/>
                  <a:pt x="34" y="2"/>
                </a:cubicBezTo>
                <a:cubicBezTo>
                  <a:pt x="33" y="3"/>
                  <a:pt x="28" y="3"/>
                  <a:pt x="27" y="4"/>
                </a:cubicBezTo>
                <a:cubicBezTo>
                  <a:pt x="26" y="4"/>
                  <a:pt x="27" y="3"/>
                  <a:pt x="27" y="3"/>
                </a:cubicBezTo>
                <a:cubicBezTo>
                  <a:pt x="28" y="3"/>
                  <a:pt x="29" y="3"/>
                  <a:pt x="30" y="3"/>
                </a:cubicBezTo>
                <a:cubicBezTo>
                  <a:pt x="28" y="3"/>
                  <a:pt x="27" y="2"/>
                  <a:pt x="28" y="2"/>
                </a:cubicBezTo>
                <a:cubicBezTo>
                  <a:pt x="26" y="3"/>
                  <a:pt x="23" y="3"/>
                  <a:pt x="22" y="4"/>
                </a:cubicBezTo>
                <a:cubicBezTo>
                  <a:pt x="22" y="4"/>
                  <a:pt x="21" y="3"/>
                  <a:pt x="21" y="3"/>
                </a:cubicBezTo>
                <a:cubicBezTo>
                  <a:pt x="17" y="3"/>
                  <a:pt x="23" y="5"/>
                  <a:pt x="18" y="5"/>
                </a:cubicBezTo>
                <a:cubicBezTo>
                  <a:pt x="16" y="4"/>
                  <a:pt x="20" y="4"/>
                  <a:pt x="17" y="4"/>
                </a:cubicBezTo>
                <a:cubicBezTo>
                  <a:pt x="18" y="4"/>
                  <a:pt x="18" y="4"/>
                  <a:pt x="18" y="4"/>
                </a:cubicBezTo>
                <a:cubicBezTo>
                  <a:pt x="16" y="2"/>
                  <a:pt x="17" y="5"/>
                  <a:pt x="14" y="5"/>
                </a:cubicBezTo>
                <a:cubicBezTo>
                  <a:pt x="14" y="4"/>
                  <a:pt x="16" y="4"/>
                  <a:pt x="14" y="3"/>
                </a:cubicBezTo>
                <a:cubicBezTo>
                  <a:pt x="12" y="4"/>
                  <a:pt x="11" y="5"/>
                  <a:pt x="9" y="5"/>
                </a:cubicBezTo>
                <a:cubicBezTo>
                  <a:pt x="9" y="4"/>
                  <a:pt x="9" y="4"/>
                  <a:pt x="9" y="4"/>
                </a:cubicBezTo>
                <a:cubicBezTo>
                  <a:pt x="8" y="5"/>
                  <a:pt x="5" y="4"/>
                  <a:pt x="4" y="4"/>
                </a:cubicBezTo>
                <a:cubicBezTo>
                  <a:pt x="4" y="4"/>
                  <a:pt x="4" y="4"/>
                  <a:pt x="4" y="4"/>
                </a:cubicBezTo>
                <a:cubicBezTo>
                  <a:pt x="2" y="4"/>
                  <a:pt x="3" y="5"/>
                  <a:pt x="1" y="4"/>
                </a:cubicBezTo>
                <a:cubicBezTo>
                  <a:pt x="0" y="4"/>
                  <a:pt x="0" y="4"/>
                  <a:pt x="0" y="4"/>
                </a:cubicBezTo>
                <a:cubicBezTo>
                  <a:pt x="2" y="5"/>
                  <a:pt x="4" y="5"/>
                  <a:pt x="5" y="5"/>
                </a:cubicBezTo>
                <a:cubicBezTo>
                  <a:pt x="4" y="5"/>
                  <a:pt x="7" y="6"/>
                  <a:pt x="6" y="7"/>
                </a:cubicBezTo>
                <a:cubicBezTo>
                  <a:pt x="7" y="7"/>
                  <a:pt x="7" y="7"/>
                  <a:pt x="7" y="7"/>
                </a:cubicBezTo>
                <a:cubicBezTo>
                  <a:pt x="10" y="8"/>
                  <a:pt x="14" y="8"/>
                  <a:pt x="19" y="9"/>
                </a:cubicBezTo>
                <a:cubicBezTo>
                  <a:pt x="22" y="8"/>
                  <a:pt x="24" y="9"/>
                  <a:pt x="27" y="9"/>
                </a:cubicBezTo>
                <a:cubicBezTo>
                  <a:pt x="27" y="7"/>
                  <a:pt x="27" y="8"/>
                  <a:pt x="30" y="8"/>
                </a:cubicBezTo>
                <a:cubicBezTo>
                  <a:pt x="28" y="8"/>
                  <a:pt x="30" y="9"/>
                  <a:pt x="30" y="9"/>
                </a:cubicBezTo>
                <a:cubicBezTo>
                  <a:pt x="32" y="9"/>
                  <a:pt x="32" y="9"/>
                  <a:pt x="32" y="9"/>
                </a:cubicBezTo>
                <a:cubicBezTo>
                  <a:pt x="33" y="9"/>
                  <a:pt x="36" y="10"/>
                  <a:pt x="37" y="9"/>
                </a:cubicBezTo>
                <a:cubicBezTo>
                  <a:pt x="39" y="10"/>
                  <a:pt x="37" y="10"/>
                  <a:pt x="36" y="10"/>
                </a:cubicBezTo>
                <a:cubicBezTo>
                  <a:pt x="37" y="11"/>
                  <a:pt x="38" y="10"/>
                  <a:pt x="38" y="10"/>
                </a:cubicBezTo>
                <a:cubicBezTo>
                  <a:pt x="38" y="10"/>
                  <a:pt x="38" y="10"/>
                  <a:pt x="38" y="10"/>
                </a:cubicBezTo>
                <a:cubicBezTo>
                  <a:pt x="40" y="10"/>
                  <a:pt x="42" y="10"/>
                  <a:pt x="44" y="11"/>
                </a:cubicBezTo>
                <a:cubicBezTo>
                  <a:pt x="44" y="9"/>
                  <a:pt x="47" y="10"/>
                  <a:pt x="48" y="10"/>
                </a:cubicBezTo>
                <a:cubicBezTo>
                  <a:pt x="47" y="10"/>
                  <a:pt x="49" y="10"/>
                  <a:pt x="50" y="10"/>
                </a:cubicBezTo>
                <a:cubicBezTo>
                  <a:pt x="51" y="10"/>
                  <a:pt x="51" y="10"/>
                  <a:pt x="51" y="10"/>
                </a:cubicBezTo>
                <a:cubicBezTo>
                  <a:pt x="52" y="9"/>
                  <a:pt x="53" y="10"/>
                  <a:pt x="55" y="10"/>
                </a:cubicBezTo>
                <a:cubicBezTo>
                  <a:pt x="54" y="9"/>
                  <a:pt x="54" y="9"/>
                  <a:pt x="54" y="9"/>
                </a:cubicBezTo>
                <a:cubicBezTo>
                  <a:pt x="55" y="9"/>
                  <a:pt x="59" y="10"/>
                  <a:pt x="60" y="11"/>
                </a:cubicBezTo>
                <a:cubicBezTo>
                  <a:pt x="71" y="8"/>
                  <a:pt x="78" y="12"/>
                  <a:pt x="90" y="11"/>
                </a:cubicBezTo>
                <a:cubicBezTo>
                  <a:pt x="90" y="11"/>
                  <a:pt x="89" y="11"/>
                  <a:pt x="90" y="10"/>
                </a:cubicBezTo>
                <a:cubicBezTo>
                  <a:pt x="91" y="10"/>
                  <a:pt x="91" y="10"/>
                  <a:pt x="92" y="10"/>
                </a:cubicBezTo>
                <a:cubicBezTo>
                  <a:pt x="91" y="10"/>
                  <a:pt x="92" y="10"/>
                  <a:pt x="92" y="10"/>
                </a:cubicBezTo>
                <a:cubicBezTo>
                  <a:pt x="90" y="10"/>
                  <a:pt x="90" y="10"/>
                  <a:pt x="90" y="10"/>
                </a:cubicBezTo>
                <a:cubicBezTo>
                  <a:pt x="90" y="10"/>
                  <a:pt x="90" y="10"/>
                  <a:pt x="90" y="10"/>
                </a:cubicBezTo>
                <a:cubicBezTo>
                  <a:pt x="89" y="10"/>
                  <a:pt x="89" y="10"/>
                  <a:pt x="88" y="10"/>
                </a:cubicBezTo>
                <a:cubicBezTo>
                  <a:pt x="89" y="10"/>
                  <a:pt x="89" y="9"/>
                  <a:pt x="91" y="9"/>
                </a:cubicBezTo>
                <a:cubicBezTo>
                  <a:pt x="91" y="9"/>
                  <a:pt x="90" y="9"/>
                  <a:pt x="90" y="10"/>
                </a:cubicBezTo>
                <a:cubicBezTo>
                  <a:pt x="91" y="10"/>
                  <a:pt x="91" y="9"/>
                  <a:pt x="92" y="9"/>
                </a:cubicBezTo>
                <a:cubicBezTo>
                  <a:pt x="93" y="10"/>
                  <a:pt x="93" y="9"/>
                  <a:pt x="93" y="10"/>
                </a:cubicBezTo>
                <a:cubicBezTo>
                  <a:pt x="97" y="10"/>
                  <a:pt x="97" y="10"/>
                  <a:pt x="97" y="10"/>
                </a:cubicBezTo>
                <a:cubicBezTo>
                  <a:pt x="98" y="9"/>
                  <a:pt x="100" y="10"/>
                  <a:pt x="101" y="10"/>
                </a:cubicBezTo>
                <a:cubicBezTo>
                  <a:pt x="101" y="11"/>
                  <a:pt x="99" y="11"/>
                  <a:pt x="98" y="11"/>
                </a:cubicBezTo>
                <a:cubicBezTo>
                  <a:pt x="99" y="12"/>
                  <a:pt x="99" y="12"/>
                  <a:pt x="99" y="12"/>
                </a:cubicBezTo>
                <a:cubicBezTo>
                  <a:pt x="99" y="11"/>
                  <a:pt x="99" y="11"/>
                  <a:pt x="99" y="11"/>
                </a:cubicBezTo>
                <a:cubicBezTo>
                  <a:pt x="101" y="11"/>
                  <a:pt x="101" y="11"/>
                  <a:pt x="101" y="11"/>
                </a:cubicBezTo>
                <a:cubicBezTo>
                  <a:pt x="101" y="12"/>
                  <a:pt x="101" y="12"/>
                  <a:pt x="101" y="12"/>
                </a:cubicBezTo>
                <a:cubicBezTo>
                  <a:pt x="101" y="11"/>
                  <a:pt x="101" y="11"/>
                  <a:pt x="102" y="11"/>
                </a:cubicBezTo>
                <a:cubicBezTo>
                  <a:pt x="102" y="12"/>
                  <a:pt x="102" y="12"/>
                  <a:pt x="102" y="12"/>
                </a:cubicBezTo>
                <a:cubicBezTo>
                  <a:pt x="103" y="11"/>
                  <a:pt x="103" y="11"/>
                  <a:pt x="103" y="11"/>
                </a:cubicBezTo>
                <a:cubicBezTo>
                  <a:pt x="102" y="12"/>
                  <a:pt x="104" y="11"/>
                  <a:pt x="104" y="12"/>
                </a:cubicBezTo>
                <a:cubicBezTo>
                  <a:pt x="108" y="13"/>
                  <a:pt x="109" y="11"/>
                  <a:pt x="113" y="12"/>
                </a:cubicBezTo>
                <a:cubicBezTo>
                  <a:pt x="112" y="12"/>
                  <a:pt x="114" y="11"/>
                  <a:pt x="115" y="11"/>
                </a:cubicBezTo>
                <a:cubicBezTo>
                  <a:pt x="115" y="11"/>
                  <a:pt x="116" y="12"/>
                  <a:pt x="115" y="12"/>
                </a:cubicBezTo>
                <a:cubicBezTo>
                  <a:pt x="117" y="12"/>
                  <a:pt x="117" y="12"/>
                  <a:pt x="117" y="12"/>
                </a:cubicBezTo>
                <a:cubicBezTo>
                  <a:pt x="118" y="13"/>
                  <a:pt x="120" y="12"/>
                  <a:pt x="123" y="12"/>
                </a:cubicBezTo>
                <a:cubicBezTo>
                  <a:pt x="123" y="13"/>
                  <a:pt x="123" y="13"/>
                  <a:pt x="123" y="13"/>
                </a:cubicBezTo>
                <a:cubicBezTo>
                  <a:pt x="124" y="12"/>
                  <a:pt x="125" y="12"/>
                  <a:pt x="126" y="12"/>
                </a:cubicBezTo>
                <a:cubicBezTo>
                  <a:pt x="126" y="13"/>
                  <a:pt x="126" y="13"/>
                  <a:pt x="126" y="13"/>
                </a:cubicBezTo>
                <a:cubicBezTo>
                  <a:pt x="128" y="13"/>
                  <a:pt x="127" y="11"/>
                  <a:pt x="129" y="12"/>
                </a:cubicBezTo>
                <a:cubicBezTo>
                  <a:pt x="129" y="11"/>
                  <a:pt x="128" y="11"/>
                  <a:pt x="128" y="10"/>
                </a:cubicBezTo>
                <a:cubicBezTo>
                  <a:pt x="128" y="11"/>
                  <a:pt x="131" y="11"/>
                  <a:pt x="130" y="10"/>
                </a:cubicBezTo>
                <a:cubicBezTo>
                  <a:pt x="132" y="10"/>
                  <a:pt x="131" y="10"/>
                  <a:pt x="132" y="11"/>
                </a:cubicBezTo>
                <a:cubicBezTo>
                  <a:pt x="133" y="10"/>
                  <a:pt x="133" y="10"/>
                  <a:pt x="133" y="10"/>
                </a:cubicBezTo>
                <a:cubicBezTo>
                  <a:pt x="134" y="10"/>
                  <a:pt x="133" y="11"/>
                  <a:pt x="133" y="12"/>
                </a:cubicBezTo>
                <a:cubicBezTo>
                  <a:pt x="134" y="11"/>
                  <a:pt x="135" y="11"/>
                  <a:pt x="137" y="11"/>
                </a:cubicBezTo>
                <a:cubicBezTo>
                  <a:pt x="136" y="12"/>
                  <a:pt x="136" y="12"/>
                  <a:pt x="136" y="12"/>
                </a:cubicBezTo>
                <a:cubicBezTo>
                  <a:pt x="138" y="12"/>
                  <a:pt x="138" y="12"/>
                  <a:pt x="138" y="12"/>
                </a:cubicBezTo>
                <a:cubicBezTo>
                  <a:pt x="140" y="11"/>
                  <a:pt x="141" y="11"/>
                  <a:pt x="143" y="12"/>
                </a:cubicBezTo>
                <a:cubicBezTo>
                  <a:pt x="142" y="13"/>
                  <a:pt x="142" y="13"/>
                  <a:pt x="142" y="13"/>
                </a:cubicBezTo>
                <a:cubicBezTo>
                  <a:pt x="143" y="13"/>
                  <a:pt x="142" y="12"/>
                  <a:pt x="143" y="12"/>
                </a:cubicBezTo>
                <a:cubicBezTo>
                  <a:pt x="144" y="12"/>
                  <a:pt x="145" y="12"/>
                  <a:pt x="146" y="13"/>
                </a:cubicBezTo>
                <a:cubicBezTo>
                  <a:pt x="149" y="12"/>
                  <a:pt x="152" y="15"/>
                  <a:pt x="154" y="13"/>
                </a:cubicBezTo>
                <a:cubicBezTo>
                  <a:pt x="154" y="14"/>
                  <a:pt x="154" y="14"/>
                  <a:pt x="154" y="14"/>
                </a:cubicBezTo>
                <a:cubicBezTo>
                  <a:pt x="158" y="12"/>
                  <a:pt x="162" y="14"/>
                  <a:pt x="164" y="13"/>
                </a:cubicBezTo>
                <a:cubicBezTo>
                  <a:pt x="169" y="15"/>
                  <a:pt x="167" y="11"/>
                  <a:pt x="171" y="13"/>
                </a:cubicBezTo>
                <a:cubicBezTo>
                  <a:pt x="171" y="12"/>
                  <a:pt x="171" y="12"/>
                  <a:pt x="171" y="12"/>
                </a:cubicBezTo>
                <a:cubicBezTo>
                  <a:pt x="183" y="13"/>
                  <a:pt x="197" y="14"/>
                  <a:pt x="208" y="13"/>
                </a:cubicBezTo>
                <a:cubicBezTo>
                  <a:pt x="208" y="13"/>
                  <a:pt x="208" y="13"/>
                  <a:pt x="208" y="13"/>
                </a:cubicBezTo>
                <a:cubicBezTo>
                  <a:pt x="227" y="14"/>
                  <a:pt x="245" y="14"/>
                  <a:pt x="264" y="14"/>
                </a:cubicBezTo>
                <a:cubicBezTo>
                  <a:pt x="266" y="14"/>
                  <a:pt x="265" y="13"/>
                  <a:pt x="266" y="12"/>
                </a:cubicBezTo>
                <a:cubicBezTo>
                  <a:pt x="267" y="13"/>
                  <a:pt x="268" y="12"/>
                  <a:pt x="268" y="13"/>
                </a:cubicBezTo>
                <a:cubicBezTo>
                  <a:pt x="267" y="13"/>
                  <a:pt x="268" y="14"/>
                  <a:pt x="267" y="14"/>
                </a:cubicBezTo>
                <a:cubicBezTo>
                  <a:pt x="269" y="14"/>
                  <a:pt x="272" y="14"/>
                  <a:pt x="274" y="14"/>
                </a:cubicBezTo>
                <a:cubicBezTo>
                  <a:pt x="272" y="13"/>
                  <a:pt x="272" y="13"/>
                  <a:pt x="272" y="13"/>
                </a:cubicBezTo>
                <a:cubicBezTo>
                  <a:pt x="273" y="13"/>
                  <a:pt x="274" y="13"/>
                  <a:pt x="275" y="13"/>
                </a:cubicBezTo>
                <a:cubicBezTo>
                  <a:pt x="275" y="13"/>
                  <a:pt x="276" y="14"/>
                  <a:pt x="275" y="14"/>
                </a:cubicBezTo>
                <a:cubicBezTo>
                  <a:pt x="279" y="13"/>
                  <a:pt x="278" y="15"/>
                  <a:pt x="281" y="14"/>
                </a:cubicBezTo>
                <a:cubicBezTo>
                  <a:pt x="282" y="13"/>
                  <a:pt x="286" y="12"/>
                  <a:pt x="289" y="11"/>
                </a:cubicBezTo>
                <a:cubicBezTo>
                  <a:pt x="290" y="11"/>
                  <a:pt x="290" y="11"/>
                  <a:pt x="290" y="11"/>
                </a:cubicBezTo>
                <a:cubicBezTo>
                  <a:pt x="288" y="11"/>
                  <a:pt x="290" y="12"/>
                  <a:pt x="288" y="12"/>
                </a:cubicBezTo>
                <a:cubicBezTo>
                  <a:pt x="290" y="13"/>
                  <a:pt x="292" y="12"/>
                  <a:pt x="294" y="12"/>
                </a:cubicBezTo>
                <a:cubicBezTo>
                  <a:pt x="293" y="12"/>
                  <a:pt x="293" y="12"/>
                  <a:pt x="294" y="12"/>
                </a:cubicBezTo>
                <a:cubicBezTo>
                  <a:pt x="295" y="12"/>
                  <a:pt x="295" y="12"/>
                  <a:pt x="297" y="12"/>
                </a:cubicBezTo>
                <a:cubicBezTo>
                  <a:pt x="295" y="13"/>
                  <a:pt x="295" y="13"/>
                  <a:pt x="295" y="13"/>
                </a:cubicBezTo>
                <a:cubicBezTo>
                  <a:pt x="296" y="13"/>
                  <a:pt x="297" y="13"/>
                  <a:pt x="298" y="13"/>
                </a:cubicBezTo>
                <a:cubicBezTo>
                  <a:pt x="298" y="13"/>
                  <a:pt x="300" y="13"/>
                  <a:pt x="300" y="14"/>
                </a:cubicBezTo>
                <a:cubicBezTo>
                  <a:pt x="302" y="13"/>
                  <a:pt x="302" y="14"/>
                  <a:pt x="304" y="13"/>
                </a:cubicBezTo>
                <a:cubicBezTo>
                  <a:pt x="302" y="13"/>
                  <a:pt x="305" y="12"/>
                  <a:pt x="304" y="12"/>
                </a:cubicBezTo>
                <a:cubicBezTo>
                  <a:pt x="302" y="12"/>
                  <a:pt x="302" y="12"/>
                  <a:pt x="302" y="12"/>
                </a:cubicBezTo>
                <a:cubicBezTo>
                  <a:pt x="305" y="13"/>
                  <a:pt x="301" y="12"/>
                  <a:pt x="301" y="13"/>
                </a:cubicBezTo>
                <a:cubicBezTo>
                  <a:pt x="300" y="13"/>
                  <a:pt x="303" y="12"/>
                  <a:pt x="301" y="12"/>
                </a:cubicBezTo>
                <a:cubicBezTo>
                  <a:pt x="304" y="11"/>
                  <a:pt x="304" y="12"/>
                  <a:pt x="308" y="11"/>
                </a:cubicBezTo>
                <a:cubicBezTo>
                  <a:pt x="306" y="11"/>
                  <a:pt x="308" y="10"/>
                  <a:pt x="307" y="10"/>
                </a:cubicBezTo>
                <a:cubicBezTo>
                  <a:pt x="309" y="10"/>
                  <a:pt x="307" y="10"/>
                  <a:pt x="308" y="11"/>
                </a:cubicBezTo>
                <a:cubicBezTo>
                  <a:pt x="309" y="11"/>
                  <a:pt x="310" y="12"/>
                  <a:pt x="311" y="11"/>
                </a:cubicBezTo>
                <a:cubicBezTo>
                  <a:pt x="313" y="11"/>
                  <a:pt x="311" y="12"/>
                  <a:pt x="312" y="12"/>
                </a:cubicBezTo>
                <a:cubicBezTo>
                  <a:pt x="311" y="13"/>
                  <a:pt x="306" y="11"/>
                  <a:pt x="307" y="13"/>
                </a:cubicBezTo>
                <a:cubicBezTo>
                  <a:pt x="306" y="13"/>
                  <a:pt x="304" y="14"/>
                  <a:pt x="303" y="14"/>
                </a:cubicBezTo>
                <a:cubicBezTo>
                  <a:pt x="304" y="14"/>
                  <a:pt x="306" y="15"/>
                  <a:pt x="308" y="15"/>
                </a:cubicBezTo>
                <a:cubicBezTo>
                  <a:pt x="308" y="13"/>
                  <a:pt x="308" y="13"/>
                  <a:pt x="308" y="13"/>
                </a:cubicBezTo>
                <a:cubicBezTo>
                  <a:pt x="309" y="13"/>
                  <a:pt x="309" y="13"/>
                  <a:pt x="310" y="13"/>
                </a:cubicBezTo>
                <a:cubicBezTo>
                  <a:pt x="310" y="13"/>
                  <a:pt x="311" y="13"/>
                  <a:pt x="312" y="13"/>
                </a:cubicBezTo>
                <a:cubicBezTo>
                  <a:pt x="311" y="13"/>
                  <a:pt x="311" y="13"/>
                  <a:pt x="311" y="13"/>
                </a:cubicBezTo>
                <a:cubicBezTo>
                  <a:pt x="313" y="13"/>
                  <a:pt x="313" y="12"/>
                  <a:pt x="315" y="12"/>
                </a:cubicBezTo>
                <a:cubicBezTo>
                  <a:pt x="314" y="12"/>
                  <a:pt x="313" y="11"/>
                  <a:pt x="311" y="11"/>
                </a:cubicBezTo>
                <a:cubicBezTo>
                  <a:pt x="312" y="10"/>
                  <a:pt x="313" y="11"/>
                  <a:pt x="314" y="11"/>
                </a:cubicBezTo>
                <a:cubicBezTo>
                  <a:pt x="314" y="11"/>
                  <a:pt x="314" y="11"/>
                  <a:pt x="314" y="11"/>
                </a:cubicBezTo>
                <a:cubicBezTo>
                  <a:pt x="315" y="10"/>
                  <a:pt x="315" y="10"/>
                  <a:pt x="315" y="10"/>
                </a:cubicBezTo>
                <a:cubicBezTo>
                  <a:pt x="317" y="11"/>
                  <a:pt x="314" y="12"/>
                  <a:pt x="316" y="12"/>
                </a:cubicBezTo>
                <a:cubicBezTo>
                  <a:pt x="318" y="13"/>
                  <a:pt x="318" y="12"/>
                  <a:pt x="319" y="12"/>
                </a:cubicBezTo>
                <a:cubicBezTo>
                  <a:pt x="319" y="12"/>
                  <a:pt x="319" y="12"/>
                  <a:pt x="319" y="12"/>
                </a:cubicBezTo>
                <a:cubicBezTo>
                  <a:pt x="319" y="12"/>
                  <a:pt x="319" y="12"/>
                  <a:pt x="319" y="12"/>
                </a:cubicBezTo>
                <a:cubicBezTo>
                  <a:pt x="319" y="12"/>
                  <a:pt x="319" y="12"/>
                  <a:pt x="319" y="12"/>
                </a:cubicBezTo>
                <a:cubicBezTo>
                  <a:pt x="321" y="12"/>
                  <a:pt x="322" y="12"/>
                  <a:pt x="322" y="11"/>
                </a:cubicBezTo>
                <a:cubicBezTo>
                  <a:pt x="322" y="12"/>
                  <a:pt x="323" y="11"/>
                  <a:pt x="324" y="11"/>
                </a:cubicBezTo>
                <a:cubicBezTo>
                  <a:pt x="324" y="11"/>
                  <a:pt x="326" y="10"/>
                  <a:pt x="327" y="11"/>
                </a:cubicBezTo>
                <a:cubicBezTo>
                  <a:pt x="327" y="11"/>
                  <a:pt x="327" y="11"/>
                  <a:pt x="327" y="11"/>
                </a:cubicBezTo>
                <a:cubicBezTo>
                  <a:pt x="328" y="11"/>
                  <a:pt x="330" y="11"/>
                  <a:pt x="329" y="12"/>
                </a:cubicBezTo>
                <a:cubicBezTo>
                  <a:pt x="332" y="12"/>
                  <a:pt x="332" y="12"/>
                  <a:pt x="332" y="12"/>
                </a:cubicBezTo>
                <a:cubicBezTo>
                  <a:pt x="332" y="13"/>
                  <a:pt x="332" y="13"/>
                  <a:pt x="332" y="13"/>
                </a:cubicBezTo>
                <a:cubicBezTo>
                  <a:pt x="334" y="13"/>
                  <a:pt x="334" y="12"/>
                  <a:pt x="335" y="11"/>
                </a:cubicBezTo>
                <a:cubicBezTo>
                  <a:pt x="337" y="12"/>
                  <a:pt x="339" y="11"/>
                  <a:pt x="341" y="11"/>
                </a:cubicBezTo>
                <a:cubicBezTo>
                  <a:pt x="341" y="11"/>
                  <a:pt x="341" y="11"/>
                  <a:pt x="341" y="11"/>
                </a:cubicBezTo>
                <a:cubicBezTo>
                  <a:pt x="340" y="11"/>
                  <a:pt x="340" y="11"/>
                  <a:pt x="340" y="11"/>
                </a:cubicBezTo>
                <a:cubicBezTo>
                  <a:pt x="342" y="11"/>
                  <a:pt x="342" y="10"/>
                  <a:pt x="343" y="10"/>
                </a:cubicBezTo>
                <a:cubicBezTo>
                  <a:pt x="343" y="10"/>
                  <a:pt x="343" y="10"/>
                  <a:pt x="344" y="10"/>
                </a:cubicBezTo>
                <a:cubicBezTo>
                  <a:pt x="343" y="10"/>
                  <a:pt x="343" y="10"/>
                  <a:pt x="343" y="10"/>
                </a:cubicBezTo>
                <a:cubicBezTo>
                  <a:pt x="344" y="11"/>
                  <a:pt x="344" y="11"/>
                  <a:pt x="344" y="11"/>
                </a:cubicBezTo>
                <a:cubicBezTo>
                  <a:pt x="344" y="10"/>
                  <a:pt x="344" y="10"/>
                  <a:pt x="344" y="10"/>
                </a:cubicBezTo>
                <a:cubicBezTo>
                  <a:pt x="344" y="11"/>
                  <a:pt x="344" y="11"/>
                  <a:pt x="344" y="11"/>
                </a:cubicBezTo>
                <a:cubicBezTo>
                  <a:pt x="344" y="11"/>
                  <a:pt x="344" y="11"/>
                  <a:pt x="344" y="11"/>
                </a:cubicBezTo>
                <a:cubicBezTo>
                  <a:pt x="344" y="11"/>
                  <a:pt x="344" y="11"/>
                  <a:pt x="344" y="11"/>
                </a:cubicBezTo>
                <a:cubicBezTo>
                  <a:pt x="345" y="12"/>
                  <a:pt x="346" y="10"/>
                  <a:pt x="347" y="11"/>
                </a:cubicBezTo>
                <a:cubicBezTo>
                  <a:pt x="347" y="11"/>
                  <a:pt x="347" y="11"/>
                  <a:pt x="347" y="11"/>
                </a:cubicBezTo>
                <a:cubicBezTo>
                  <a:pt x="348" y="11"/>
                  <a:pt x="349" y="12"/>
                  <a:pt x="349" y="11"/>
                </a:cubicBezTo>
                <a:cubicBezTo>
                  <a:pt x="350" y="11"/>
                  <a:pt x="350" y="11"/>
                  <a:pt x="350" y="11"/>
                </a:cubicBezTo>
                <a:cubicBezTo>
                  <a:pt x="351" y="11"/>
                  <a:pt x="351" y="11"/>
                  <a:pt x="351" y="11"/>
                </a:cubicBezTo>
                <a:cubicBezTo>
                  <a:pt x="350" y="11"/>
                  <a:pt x="350" y="11"/>
                  <a:pt x="350" y="11"/>
                </a:cubicBezTo>
                <a:cubicBezTo>
                  <a:pt x="350" y="11"/>
                  <a:pt x="351" y="11"/>
                  <a:pt x="351" y="11"/>
                </a:cubicBezTo>
                <a:cubicBezTo>
                  <a:pt x="353" y="11"/>
                  <a:pt x="353" y="11"/>
                  <a:pt x="353" y="11"/>
                </a:cubicBezTo>
                <a:cubicBezTo>
                  <a:pt x="354" y="11"/>
                  <a:pt x="354" y="11"/>
                  <a:pt x="354" y="11"/>
                </a:cubicBezTo>
                <a:cubicBezTo>
                  <a:pt x="355" y="11"/>
                  <a:pt x="355" y="11"/>
                  <a:pt x="355" y="11"/>
                </a:cubicBezTo>
                <a:cubicBezTo>
                  <a:pt x="356" y="11"/>
                  <a:pt x="356" y="11"/>
                  <a:pt x="355" y="12"/>
                </a:cubicBezTo>
                <a:cubicBezTo>
                  <a:pt x="358" y="13"/>
                  <a:pt x="360" y="11"/>
                  <a:pt x="363" y="12"/>
                </a:cubicBezTo>
                <a:cubicBezTo>
                  <a:pt x="363" y="11"/>
                  <a:pt x="362" y="11"/>
                  <a:pt x="362" y="11"/>
                </a:cubicBezTo>
                <a:cubicBezTo>
                  <a:pt x="362" y="10"/>
                  <a:pt x="364" y="10"/>
                  <a:pt x="365" y="10"/>
                </a:cubicBezTo>
                <a:cubicBezTo>
                  <a:pt x="366" y="11"/>
                  <a:pt x="370" y="11"/>
                  <a:pt x="369" y="12"/>
                </a:cubicBezTo>
                <a:cubicBezTo>
                  <a:pt x="372" y="12"/>
                  <a:pt x="369" y="12"/>
                  <a:pt x="370" y="11"/>
                </a:cubicBezTo>
                <a:cubicBezTo>
                  <a:pt x="370" y="11"/>
                  <a:pt x="370" y="11"/>
                  <a:pt x="370" y="11"/>
                </a:cubicBezTo>
                <a:cubicBezTo>
                  <a:pt x="369" y="11"/>
                  <a:pt x="369" y="11"/>
                  <a:pt x="368" y="10"/>
                </a:cubicBezTo>
                <a:cubicBezTo>
                  <a:pt x="368" y="10"/>
                  <a:pt x="370" y="10"/>
                  <a:pt x="371" y="10"/>
                </a:cubicBezTo>
                <a:cubicBezTo>
                  <a:pt x="370" y="11"/>
                  <a:pt x="370" y="11"/>
                  <a:pt x="370" y="11"/>
                </a:cubicBezTo>
                <a:cubicBezTo>
                  <a:pt x="373" y="10"/>
                  <a:pt x="372" y="9"/>
                  <a:pt x="374" y="8"/>
                </a:cubicBezTo>
                <a:cubicBezTo>
                  <a:pt x="375" y="9"/>
                  <a:pt x="374" y="9"/>
                  <a:pt x="375" y="10"/>
                </a:cubicBezTo>
                <a:cubicBezTo>
                  <a:pt x="377" y="10"/>
                  <a:pt x="377" y="10"/>
                  <a:pt x="377" y="10"/>
                </a:cubicBezTo>
                <a:cubicBezTo>
                  <a:pt x="377" y="11"/>
                  <a:pt x="377" y="11"/>
                  <a:pt x="377" y="11"/>
                </a:cubicBezTo>
                <a:cubicBezTo>
                  <a:pt x="378" y="10"/>
                  <a:pt x="378" y="10"/>
                  <a:pt x="380" y="10"/>
                </a:cubicBezTo>
                <a:cubicBezTo>
                  <a:pt x="378" y="11"/>
                  <a:pt x="382" y="11"/>
                  <a:pt x="381" y="11"/>
                </a:cubicBezTo>
                <a:cubicBezTo>
                  <a:pt x="381" y="12"/>
                  <a:pt x="382" y="10"/>
                  <a:pt x="382" y="11"/>
                </a:cubicBezTo>
                <a:cubicBezTo>
                  <a:pt x="383" y="11"/>
                  <a:pt x="381" y="11"/>
                  <a:pt x="381" y="11"/>
                </a:cubicBezTo>
                <a:cubicBezTo>
                  <a:pt x="381" y="10"/>
                  <a:pt x="383" y="10"/>
                  <a:pt x="384" y="10"/>
                </a:cubicBezTo>
                <a:cubicBezTo>
                  <a:pt x="384" y="11"/>
                  <a:pt x="383" y="11"/>
                  <a:pt x="385" y="11"/>
                </a:cubicBezTo>
                <a:cubicBezTo>
                  <a:pt x="385" y="11"/>
                  <a:pt x="386" y="10"/>
                  <a:pt x="386" y="11"/>
                </a:cubicBezTo>
                <a:cubicBezTo>
                  <a:pt x="386" y="10"/>
                  <a:pt x="388" y="11"/>
                  <a:pt x="389" y="11"/>
                </a:cubicBezTo>
                <a:cubicBezTo>
                  <a:pt x="388" y="11"/>
                  <a:pt x="387" y="10"/>
                  <a:pt x="387" y="9"/>
                </a:cubicBezTo>
                <a:cubicBezTo>
                  <a:pt x="388" y="9"/>
                  <a:pt x="388" y="9"/>
                  <a:pt x="390" y="9"/>
                </a:cubicBezTo>
                <a:cubicBezTo>
                  <a:pt x="389" y="9"/>
                  <a:pt x="389" y="9"/>
                  <a:pt x="389" y="9"/>
                </a:cubicBezTo>
                <a:cubicBezTo>
                  <a:pt x="390" y="8"/>
                  <a:pt x="391" y="10"/>
                  <a:pt x="393" y="9"/>
                </a:cubicBezTo>
                <a:cubicBezTo>
                  <a:pt x="392" y="10"/>
                  <a:pt x="392" y="10"/>
                  <a:pt x="391" y="10"/>
                </a:cubicBezTo>
                <a:cubicBezTo>
                  <a:pt x="392" y="10"/>
                  <a:pt x="393" y="9"/>
                  <a:pt x="395" y="9"/>
                </a:cubicBezTo>
                <a:cubicBezTo>
                  <a:pt x="396" y="10"/>
                  <a:pt x="396" y="10"/>
                  <a:pt x="396" y="10"/>
                </a:cubicBezTo>
                <a:cubicBezTo>
                  <a:pt x="396" y="10"/>
                  <a:pt x="398" y="10"/>
                  <a:pt x="398" y="9"/>
                </a:cubicBezTo>
                <a:cubicBezTo>
                  <a:pt x="400" y="10"/>
                  <a:pt x="396" y="10"/>
                  <a:pt x="396" y="11"/>
                </a:cubicBezTo>
                <a:cubicBezTo>
                  <a:pt x="398" y="11"/>
                  <a:pt x="398" y="10"/>
                  <a:pt x="400" y="11"/>
                </a:cubicBezTo>
                <a:cubicBezTo>
                  <a:pt x="399" y="11"/>
                  <a:pt x="399" y="11"/>
                  <a:pt x="399" y="11"/>
                </a:cubicBezTo>
                <a:cubicBezTo>
                  <a:pt x="400" y="11"/>
                  <a:pt x="402" y="11"/>
                  <a:pt x="402" y="11"/>
                </a:cubicBezTo>
                <a:cubicBezTo>
                  <a:pt x="402" y="11"/>
                  <a:pt x="401" y="11"/>
                  <a:pt x="401" y="11"/>
                </a:cubicBezTo>
                <a:cubicBezTo>
                  <a:pt x="401" y="10"/>
                  <a:pt x="404" y="10"/>
                  <a:pt x="404" y="9"/>
                </a:cubicBezTo>
                <a:cubicBezTo>
                  <a:pt x="403" y="9"/>
                  <a:pt x="403" y="9"/>
                  <a:pt x="403" y="9"/>
                </a:cubicBezTo>
                <a:cubicBezTo>
                  <a:pt x="405" y="9"/>
                  <a:pt x="406" y="8"/>
                  <a:pt x="407" y="8"/>
                </a:cubicBezTo>
                <a:cubicBezTo>
                  <a:pt x="408" y="9"/>
                  <a:pt x="406" y="9"/>
                  <a:pt x="406" y="9"/>
                </a:cubicBezTo>
                <a:cubicBezTo>
                  <a:pt x="407" y="9"/>
                  <a:pt x="407" y="8"/>
                  <a:pt x="409" y="8"/>
                </a:cubicBezTo>
                <a:cubicBezTo>
                  <a:pt x="408" y="8"/>
                  <a:pt x="408" y="7"/>
                  <a:pt x="409" y="7"/>
                </a:cubicBezTo>
                <a:close/>
                <a:moveTo>
                  <a:pt x="336" y="11"/>
                </a:moveTo>
                <a:cubicBezTo>
                  <a:pt x="336" y="11"/>
                  <a:pt x="336" y="11"/>
                  <a:pt x="336" y="11"/>
                </a:cubicBezTo>
                <a:cubicBezTo>
                  <a:pt x="335" y="11"/>
                  <a:pt x="335" y="11"/>
                  <a:pt x="334" y="11"/>
                </a:cubicBezTo>
                <a:cubicBezTo>
                  <a:pt x="335" y="10"/>
                  <a:pt x="340" y="11"/>
                  <a:pt x="339" y="11"/>
                </a:cubicBezTo>
                <a:cubicBezTo>
                  <a:pt x="341" y="10"/>
                  <a:pt x="340" y="11"/>
                  <a:pt x="340" y="11"/>
                </a:cubicBezTo>
                <a:cubicBezTo>
                  <a:pt x="338" y="11"/>
                  <a:pt x="337" y="11"/>
                  <a:pt x="336" y="11"/>
                </a:cubicBezTo>
                <a:close/>
                <a:moveTo>
                  <a:pt x="355" y="11"/>
                </a:moveTo>
                <a:cubicBezTo>
                  <a:pt x="355" y="11"/>
                  <a:pt x="355" y="11"/>
                  <a:pt x="355" y="11"/>
                </a:cubicBezTo>
                <a:cubicBezTo>
                  <a:pt x="355" y="11"/>
                  <a:pt x="355" y="11"/>
                  <a:pt x="355" y="11"/>
                </a:cubicBezTo>
                <a:close/>
                <a:moveTo>
                  <a:pt x="375" y="6"/>
                </a:moveTo>
                <a:cubicBezTo>
                  <a:pt x="375" y="6"/>
                  <a:pt x="375" y="6"/>
                  <a:pt x="375" y="6"/>
                </a:cubicBezTo>
                <a:cubicBezTo>
                  <a:pt x="375" y="6"/>
                  <a:pt x="375" y="6"/>
                  <a:pt x="375" y="6"/>
                </a:cubicBezTo>
                <a:close/>
                <a:moveTo>
                  <a:pt x="406" y="11"/>
                </a:moveTo>
                <a:cubicBezTo>
                  <a:pt x="405" y="11"/>
                  <a:pt x="405" y="11"/>
                  <a:pt x="405" y="11"/>
                </a:cubicBezTo>
                <a:cubicBezTo>
                  <a:pt x="406" y="11"/>
                  <a:pt x="406" y="11"/>
                  <a:pt x="406" y="11"/>
                </a:cubicBezTo>
                <a:cubicBezTo>
                  <a:pt x="408" y="11"/>
                  <a:pt x="408" y="10"/>
                  <a:pt x="409" y="10"/>
                </a:cubicBezTo>
                <a:cubicBezTo>
                  <a:pt x="407" y="10"/>
                  <a:pt x="406" y="10"/>
                  <a:pt x="404" y="10"/>
                </a:cubicBezTo>
                <a:lnTo>
                  <a:pt x="406" y="11"/>
                </a:lnTo>
                <a:close/>
                <a:moveTo>
                  <a:pt x="404" y="6"/>
                </a:moveTo>
                <a:cubicBezTo>
                  <a:pt x="404" y="6"/>
                  <a:pt x="404" y="6"/>
                  <a:pt x="404" y="6"/>
                </a:cubicBezTo>
                <a:cubicBezTo>
                  <a:pt x="405" y="6"/>
                  <a:pt x="405" y="6"/>
                  <a:pt x="405" y="6"/>
                </a:cubicBezTo>
                <a:lnTo>
                  <a:pt x="404" y="6"/>
                </a:lnTo>
                <a:close/>
                <a:moveTo>
                  <a:pt x="383" y="4"/>
                </a:moveTo>
                <a:cubicBezTo>
                  <a:pt x="385" y="5"/>
                  <a:pt x="385" y="5"/>
                  <a:pt x="385" y="5"/>
                </a:cubicBezTo>
                <a:cubicBezTo>
                  <a:pt x="385" y="4"/>
                  <a:pt x="383" y="4"/>
                  <a:pt x="383" y="4"/>
                </a:cubicBezTo>
                <a:close/>
                <a:moveTo>
                  <a:pt x="389" y="11"/>
                </a:moveTo>
                <a:cubicBezTo>
                  <a:pt x="391" y="11"/>
                  <a:pt x="390" y="11"/>
                  <a:pt x="391" y="11"/>
                </a:cubicBezTo>
                <a:cubicBezTo>
                  <a:pt x="392" y="11"/>
                  <a:pt x="392" y="11"/>
                  <a:pt x="392" y="11"/>
                </a:cubicBezTo>
                <a:cubicBezTo>
                  <a:pt x="391" y="10"/>
                  <a:pt x="390" y="10"/>
                  <a:pt x="389" y="11"/>
                </a:cubicBezTo>
                <a:close/>
                <a:moveTo>
                  <a:pt x="378" y="4"/>
                </a:moveTo>
                <a:cubicBezTo>
                  <a:pt x="378" y="5"/>
                  <a:pt x="376" y="4"/>
                  <a:pt x="376" y="5"/>
                </a:cubicBezTo>
                <a:cubicBezTo>
                  <a:pt x="376" y="4"/>
                  <a:pt x="378" y="5"/>
                  <a:pt x="378" y="4"/>
                </a:cubicBezTo>
                <a:close/>
                <a:moveTo>
                  <a:pt x="379" y="12"/>
                </a:moveTo>
                <a:cubicBezTo>
                  <a:pt x="380" y="12"/>
                  <a:pt x="381" y="12"/>
                  <a:pt x="382" y="12"/>
                </a:cubicBezTo>
                <a:cubicBezTo>
                  <a:pt x="381" y="12"/>
                  <a:pt x="380" y="11"/>
                  <a:pt x="379" y="12"/>
                </a:cubicBezTo>
                <a:close/>
                <a:moveTo>
                  <a:pt x="370" y="6"/>
                </a:moveTo>
                <a:cubicBezTo>
                  <a:pt x="369" y="7"/>
                  <a:pt x="369" y="7"/>
                  <a:pt x="369" y="7"/>
                </a:cubicBezTo>
                <a:cubicBezTo>
                  <a:pt x="371" y="6"/>
                  <a:pt x="371" y="6"/>
                  <a:pt x="372" y="6"/>
                </a:cubicBezTo>
                <a:cubicBezTo>
                  <a:pt x="371" y="6"/>
                  <a:pt x="369" y="5"/>
                  <a:pt x="369" y="5"/>
                </a:cubicBezTo>
                <a:cubicBezTo>
                  <a:pt x="369" y="5"/>
                  <a:pt x="368" y="6"/>
                  <a:pt x="369" y="6"/>
                </a:cubicBezTo>
                <a:cubicBezTo>
                  <a:pt x="369" y="6"/>
                  <a:pt x="369" y="6"/>
                  <a:pt x="370" y="6"/>
                </a:cubicBezTo>
                <a:close/>
                <a:moveTo>
                  <a:pt x="377" y="12"/>
                </a:moveTo>
                <a:cubicBezTo>
                  <a:pt x="378" y="11"/>
                  <a:pt x="378" y="11"/>
                  <a:pt x="378" y="11"/>
                </a:cubicBezTo>
                <a:cubicBezTo>
                  <a:pt x="377" y="10"/>
                  <a:pt x="378" y="12"/>
                  <a:pt x="377" y="12"/>
                </a:cubicBezTo>
                <a:cubicBezTo>
                  <a:pt x="378" y="12"/>
                  <a:pt x="378" y="12"/>
                  <a:pt x="379" y="12"/>
                </a:cubicBezTo>
                <a:cubicBezTo>
                  <a:pt x="379" y="12"/>
                  <a:pt x="379" y="11"/>
                  <a:pt x="377" y="12"/>
                </a:cubicBezTo>
                <a:close/>
                <a:moveTo>
                  <a:pt x="368" y="4"/>
                </a:moveTo>
                <a:cubicBezTo>
                  <a:pt x="366" y="4"/>
                  <a:pt x="364" y="4"/>
                  <a:pt x="364" y="5"/>
                </a:cubicBezTo>
                <a:cubicBezTo>
                  <a:pt x="364" y="5"/>
                  <a:pt x="364" y="5"/>
                  <a:pt x="364" y="5"/>
                </a:cubicBezTo>
                <a:cubicBezTo>
                  <a:pt x="365" y="5"/>
                  <a:pt x="367" y="5"/>
                  <a:pt x="368" y="4"/>
                </a:cubicBezTo>
                <a:close/>
                <a:moveTo>
                  <a:pt x="372" y="10"/>
                </a:moveTo>
                <a:cubicBezTo>
                  <a:pt x="372" y="11"/>
                  <a:pt x="372" y="11"/>
                  <a:pt x="372" y="11"/>
                </a:cubicBezTo>
                <a:cubicBezTo>
                  <a:pt x="373" y="11"/>
                  <a:pt x="372" y="11"/>
                  <a:pt x="372" y="11"/>
                </a:cubicBezTo>
                <a:cubicBezTo>
                  <a:pt x="373" y="11"/>
                  <a:pt x="373" y="11"/>
                  <a:pt x="373" y="11"/>
                </a:cubicBezTo>
                <a:cubicBezTo>
                  <a:pt x="372" y="11"/>
                  <a:pt x="373" y="10"/>
                  <a:pt x="372" y="10"/>
                </a:cubicBezTo>
                <a:close/>
                <a:moveTo>
                  <a:pt x="368" y="11"/>
                </a:moveTo>
                <a:cubicBezTo>
                  <a:pt x="366" y="12"/>
                  <a:pt x="366" y="12"/>
                  <a:pt x="366" y="12"/>
                </a:cubicBezTo>
                <a:cubicBezTo>
                  <a:pt x="367" y="13"/>
                  <a:pt x="367" y="13"/>
                  <a:pt x="367" y="13"/>
                </a:cubicBezTo>
                <a:cubicBezTo>
                  <a:pt x="369" y="12"/>
                  <a:pt x="368" y="12"/>
                  <a:pt x="368" y="11"/>
                </a:cubicBezTo>
                <a:close/>
                <a:moveTo>
                  <a:pt x="363" y="12"/>
                </a:moveTo>
                <a:cubicBezTo>
                  <a:pt x="365" y="11"/>
                  <a:pt x="365" y="11"/>
                  <a:pt x="366" y="11"/>
                </a:cubicBezTo>
                <a:cubicBezTo>
                  <a:pt x="366" y="11"/>
                  <a:pt x="366" y="11"/>
                  <a:pt x="366" y="11"/>
                </a:cubicBezTo>
                <a:lnTo>
                  <a:pt x="363" y="12"/>
                </a:lnTo>
                <a:close/>
                <a:moveTo>
                  <a:pt x="336" y="5"/>
                </a:moveTo>
                <a:cubicBezTo>
                  <a:pt x="336" y="5"/>
                  <a:pt x="334" y="4"/>
                  <a:pt x="335" y="5"/>
                </a:cubicBezTo>
                <a:cubicBezTo>
                  <a:pt x="335" y="5"/>
                  <a:pt x="337" y="6"/>
                  <a:pt x="336" y="5"/>
                </a:cubicBezTo>
                <a:close/>
                <a:moveTo>
                  <a:pt x="337" y="13"/>
                </a:moveTo>
                <a:cubicBezTo>
                  <a:pt x="339" y="12"/>
                  <a:pt x="342" y="13"/>
                  <a:pt x="341" y="12"/>
                </a:cubicBezTo>
                <a:cubicBezTo>
                  <a:pt x="341" y="12"/>
                  <a:pt x="338" y="12"/>
                  <a:pt x="337" y="13"/>
                </a:cubicBezTo>
                <a:close/>
                <a:moveTo>
                  <a:pt x="295" y="14"/>
                </a:moveTo>
                <a:cubicBezTo>
                  <a:pt x="296" y="14"/>
                  <a:pt x="297" y="14"/>
                  <a:pt x="297" y="14"/>
                </a:cubicBezTo>
                <a:cubicBezTo>
                  <a:pt x="296" y="14"/>
                  <a:pt x="295" y="14"/>
                  <a:pt x="294" y="14"/>
                </a:cubicBezTo>
                <a:cubicBezTo>
                  <a:pt x="294" y="14"/>
                  <a:pt x="295" y="15"/>
                  <a:pt x="295" y="14"/>
                </a:cubicBezTo>
                <a:close/>
                <a:moveTo>
                  <a:pt x="286" y="13"/>
                </a:moveTo>
                <a:cubicBezTo>
                  <a:pt x="285" y="14"/>
                  <a:pt x="285" y="14"/>
                  <a:pt x="285" y="14"/>
                </a:cubicBezTo>
                <a:cubicBezTo>
                  <a:pt x="286" y="14"/>
                  <a:pt x="286" y="14"/>
                  <a:pt x="286" y="13"/>
                </a:cubicBezTo>
                <a:close/>
                <a:moveTo>
                  <a:pt x="219" y="2"/>
                </a:moveTo>
                <a:cubicBezTo>
                  <a:pt x="218" y="2"/>
                  <a:pt x="217" y="2"/>
                  <a:pt x="218" y="2"/>
                </a:cubicBezTo>
                <a:cubicBezTo>
                  <a:pt x="219" y="2"/>
                  <a:pt x="218" y="2"/>
                  <a:pt x="219" y="2"/>
                </a:cubicBezTo>
                <a:close/>
                <a:moveTo>
                  <a:pt x="216" y="2"/>
                </a:moveTo>
                <a:cubicBezTo>
                  <a:pt x="216" y="2"/>
                  <a:pt x="216" y="2"/>
                  <a:pt x="216" y="2"/>
                </a:cubicBezTo>
                <a:cubicBezTo>
                  <a:pt x="216" y="3"/>
                  <a:pt x="216" y="3"/>
                  <a:pt x="216" y="3"/>
                </a:cubicBezTo>
                <a:lnTo>
                  <a:pt x="216" y="2"/>
                </a:lnTo>
                <a:close/>
                <a:moveTo>
                  <a:pt x="210" y="1"/>
                </a:moveTo>
                <a:cubicBezTo>
                  <a:pt x="210" y="1"/>
                  <a:pt x="209" y="2"/>
                  <a:pt x="210" y="2"/>
                </a:cubicBezTo>
                <a:lnTo>
                  <a:pt x="210" y="1"/>
                </a:lnTo>
                <a:close/>
                <a:moveTo>
                  <a:pt x="211" y="1"/>
                </a:moveTo>
                <a:cubicBezTo>
                  <a:pt x="210" y="1"/>
                  <a:pt x="210" y="1"/>
                  <a:pt x="210" y="1"/>
                </a:cubicBezTo>
                <a:cubicBezTo>
                  <a:pt x="211" y="2"/>
                  <a:pt x="211" y="2"/>
                  <a:pt x="211" y="2"/>
                </a:cubicBezTo>
                <a:lnTo>
                  <a:pt x="211" y="1"/>
                </a:lnTo>
                <a:close/>
                <a:moveTo>
                  <a:pt x="209" y="1"/>
                </a:moveTo>
                <a:cubicBezTo>
                  <a:pt x="208" y="2"/>
                  <a:pt x="208" y="2"/>
                  <a:pt x="208" y="2"/>
                </a:cubicBezTo>
                <a:cubicBezTo>
                  <a:pt x="209" y="2"/>
                  <a:pt x="209" y="2"/>
                  <a:pt x="209" y="2"/>
                </a:cubicBezTo>
                <a:cubicBezTo>
                  <a:pt x="210" y="2"/>
                  <a:pt x="208" y="2"/>
                  <a:pt x="209" y="1"/>
                </a:cubicBezTo>
                <a:close/>
                <a:moveTo>
                  <a:pt x="197" y="4"/>
                </a:moveTo>
                <a:cubicBezTo>
                  <a:pt x="200" y="4"/>
                  <a:pt x="199" y="2"/>
                  <a:pt x="202" y="2"/>
                </a:cubicBezTo>
                <a:cubicBezTo>
                  <a:pt x="200" y="2"/>
                  <a:pt x="203" y="2"/>
                  <a:pt x="203" y="2"/>
                </a:cubicBezTo>
                <a:cubicBezTo>
                  <a:pt x="202" y="1"/>
                  <a:pt x="201" y="3"/>
                  <a:pt x="200" y="2"/>
                </a:cubicBezTo>
                <a:cubicBezTo>
                  <a:pt x="196" y="2"/>
                  <a:pt x="201" y="3"/>
                  <a:pt x="197" y="4"/>
                </a:cubicBezTo>
                <a:close/>
                <a:moveTo>
                  <a:pt x="202" y="3"/>
                </a:moveTo>
                <a:cubicBezTo>
                  <a:pt x="203" y="3"/>
                  <a:pt x="203" y="4"/>
                  <a:pt x="204" y="3"/>
                </a:cubicBezTo>
                <a:cubicBezTo>
                  <a:pt x="204" y="3"/>
                  <a:pt x="203" y="3"/>
                  <a:pt x="202" y="3"/>
                </a:cubicBezTo>
                <a:close/>
                <a:moveTo>
                  <a:pt x="196" y="2"/>
                </a:moveTo>
                <a:cubicBezTo>
                  <a:pt x="196" y="2"/>
                  <a:pt x="196" y="2"/>
                  <a:pt x="196" y="2"/>
                </a:cubicBezTo>
                <a:cubicBezTo>
                  <a:pt x="197" y="2"/>
                  <a:pt x="197" y="2"/>
                  <a:pt x="197" y="2"/>
                </a:cubicBezTo>
                <a:lnTo>
                  <a:pt x="196" y="2"/>
                </a:lnTo>
                <a:close/>
                <a:moveTo>
                  <a:pt x="194" y="1"/>
                </a:moveTo>
                <a:cubicBezTo>
                  <a:pt x="194" y="2"/>
                  <a:pt x="192" y="2"/>
                  <a:pt x="193" y="2"/>
                </a:cubicBezTo>
                <a:lnTo>
                  <a:pt x="194" y="1"/>
                </a:lnTo>
                <a:close/>
                <a:moveTo>
                  <a:pt x="188" y="2"/>
                </a:moveTo>
                <a:cubicBezTo>
                  <a:pt x="187" y="2"/>
                  <a:pt x="187" y="2"/>
                  <a:pt x="187" y="2"/>
                </a:cubicBezTo>
                <a:cubicBezTo>
                  <a:pt x="187" y="2"/>
                  <a:pt x="186" y="1"/>
                  <a:pt x="188" y="1"/>
                </a:cubicBezTo>
                <a:cubicBezTo>
                  <a:pt x="187" y="1"/>
                  <a:pt x="186" y="2"/>
                  <a:pt x="188" y="2"/>
                </a:cubicBezTo>
                <a:close/>
                <a:moveTo>
                  <a:pt x="175" y="3"/>
                </a:moveTo>
                <a:cubicBezTo>
                  <a:pt x="176" y="3"/>
                  <a:pt x="176" y="3"/>
                  <a:pt x="176" y="3"/>
                </a:cubicBezTo>
                <a:cubicBezTo>
                  <a:pt x="174" y="3"/>
                  <a:pt x="174" y="3"/>
                  <a:pt x="174" y="3"/>
                </a:cubicBezTo>
                <a:lnTo>
                  <a:pt x="175" y="3"/>
                </a:lnTo>
                <a:close/>
                <a:moveTo>
                  <a:pt x="178" y="7"/>
                </a:moveTo>
                <a:cubicBezTo>
                  <a:pt x="177" y="7"/>
                  <a:pt x="177" y="6"/>
                  <a:pt x="175" y="6"/>
                </a:cubicBezTo>
                <a:cubicBezTo>
                  <a:pt x="176" y="7"/>
                  <a:pt x="177" y="6"/>
                  <a:pt x="178" y="7"/>
                </a:cubicBezTo>
                <a:close/>
                <a:moveTo>
                  <a:pt x="175" y="2"/>
                </a:moveTo>
                <a:cubicBezTo>
                  <a:pt x="174" y="1"/>
                  <a:pt x="173" y="2"/>
                  <a:pt x="173" y="2"/>
                </a:cubicBezTo>
                <a:cubicBezTo>
                  <a:pt x="173" y="2"/>
                  <a:pt x="174" y="2"/>
                  <a:pt x="175" y="2"/>
                </a:cubicBezTo>
                <a:close/>
                <a:moveTo>
                  <a:pt x="167" y="3"/>
                </a:moveTo>
                <a:cubicBezTo>
                  <a:pt x="169" y="3"/>
                  <a:pt x="170" y="2"/>
                  <a:pt x="171" y="3"/>
                </a:cubicBezTo>
                <a:cubicBezTo>
                  <a:pt x="172" y="1"/>
                  <a:pt x="172" y="1"/>
                  <a:pt x="172" y="1"/>
                </a:cubicBezTo>
                <a:cubicBezTo>
                  <a:pt x="171" y="1"/>
                  <a:pt x="171" y="2"/>
                  <a:pt x="170" y="2"/>
                </a:cubicBezTo>
                <a:cubicBezTo>
                  <a:pt x="169" y="2"/>
                  <a:pt x="170" y="2"/>
                  <a:pt x="170" y="2"/>
                </a:cubicBezTo>
                <a:cubicBezTo>
                  <a:pt x="168" y="1"/>
                  <a:pt x="167" y="1"/>
                  <a:pt x="166" y="2"/>
                </a:cubicBezTo>
                <a:cubicBezTo>
                  <a:pt x="167" y="2"/>
                  <a:pt x="167" y="3"/>
                  <a:pt x="167" y="3"/>
                </a:cubicBezTo>
                <a:close/>
                <a:moveTo>
                  <a:pt x="172" y="5"/>
                </a:moveTo>
                <a:cubicBezTo>
                  <a:pt x="172" y="6"/>
                  <a:pt x="173" y="5"/>
                  <a:pt x="174" y="5"/>
                </a:cubicBezTo>
                <a:cubicBezTo>
                  <a:pt x="173" y="5"/>
                  <a:pt x="173" y="5"/>
                  <a:pt x="173" y="5"/>
                </a:cubicBezTo>
                <a:cubicBezTo>
                  <a:pt x="173" y="5"/>
                  <a:pt x="172" y="5"/>
                  <a:pt x="172" y="5"/>
                </a:cubicBezTo>
                <a:close/>
                <a:moveTo>
                  <a:pt x="157" y="3"/>
                </a:moveTo>
                <a:cubicBezTo>
                  <a:pt x="159" y="3"/>
                  <a:pt x="159" y="3"/>
                  <a:pt x="159" y="3"/>
                </a:cubicBezTo>
                <a:cubicBezTo>
                  <a:pt x="157" y="3"/>
                  <a:pt x="157" y="3"/>
                  <a:pt x="157" y="3"/>
                </a:cubicBezTo>
                <a:close/>
                <a:moveTo>
                  <a:pt x="157" y="2"/>
                </a:moveTo>
                <a:cubicBezTo>
                  <a:pt x="157" y="2"/>
                  <a:pt x="157" y="2"/>
                  <a:pt x="157" y="2"/>
                </a:cubicBezTo>
                <a:cubicBezTo>
                  <a:pt x="156" y="3"/>
                  <a:pt x="156" y="3"/>
                  <a:pt x="156" y="3"/>
                </a:cubicBezTo>
                <a:lnTo>
                  <a:pt x="157" y="2"/>
                </a:lnTo>
                <a:close/>
                <a:moveTo>
                  <a:pt x="157" y="2"/>
                </a:moveTo>
                <a:cubicBezTo>
                  <a:pt x="155" y="2"/>
                  <a:pt x="155" y="2"/>
                  <a:pt x="155" y="2"/>
                </a:cubicBezTo>
                <a:cubicBezTo>
                  <a:pt x="155" y="2"/>
                  <a:pt x="155" y="2"/>
                  <a:pt x="155" y="2"/>
                </a:cubicBezTo>
                <a:lnTo>
                  <a:pt x="157" y="2"/>
                </a:lnTo>
                <a:close/>
                <a:moveTo>
                  <a:pt x="152" y="2"/>
                </a:moveTo>
                <a:cubicBezTo>
                  <a:pt x="152" y="2"/>
                  <a:pt x="151" y="2"/>
                  <a:pt x="150" y="2"/>
                </a:cubicBezTo>
                <a:cubicBezTo>
                  <a:pt x="151" y="2"/>
                  <a:pt x="151" y="2"/>
                  <a:pt x="151" y="2"/>
                </a:cubicBezTo>
                <a:cubicBezTo>
                  <a:pt x="151" y="2"/>
                  <a:pt x="153" y="3"/>
                  <a:pt x="152" y="2"/>
                </a:cubicBezTo>
                <a:close/>
                <a:moveTo>
                  <a:pt x="134" y="13"/>
                </a:moveTo>
                <a:cubicBezTo>
                  <a:pt x="135" y="13"/>
                  <a:pt x="135" y="13"/>
                  <a:pt x="135" y="13"/>
                </a:cubicBezTo>
                <a:cubicBezTo>
                  <a:pt x="135" y="13"/>
                  <a:pt x="135" y="12"/>
                  <a:pt x="135" y="12"/>
                </a:cubicBezTo>
                <a:lnTo>
                  <a:pt x="134" y="13"/>
                </a:lnTo>
                <a:close/>
                <a:moveTo>
                  <a:pt x="130" y="13"/>
                </a:moveTo>
                <a:cubicBezTo>
                  <a:pt x="132" y="13"/>
                  <a:pt x="132" y="12"/>
                  <a:pt x="134" y="12"/>
                </a:cubicBezTo>
                <a:cubicBezTo>
                  <a:pt x="133" y="12"/>
                  <a:pt x="132" y="12"/>
                  <a:pt x="132" y="12"/>
                </a:cubicBezTo>
                <a:cubicBezTo>
                  <a:pt x="132" y="12"/>
                  <a:pt x="132" y="12"/>
                  <a:pt x="132" y="12"/>
                </a:cubicBezTo>
                <a:lnTo>
                  <a:pt x="130" y="13"/>
                </a:lnTo>
                <a:close/>
                <a:moveTo>
                  <a:pt x="99" y="10"/>
                </a:moveTo>
                <a:cubicBezTo>
                  <a:pt x="98" y="10"/>
                  <a:pt x="96" y="10"/>
                  <a:pt x="94" y="10"/>
                </a:cubicBezTo>
                <a:cubicBezTo>
                  <a:pt x="94" y="11"/>
                  <a:pt x="93" y="11"/>
                  <a:pt x="94" y="11"/>
                </a:cubicBezTo>
                <a:cubicBezTo>
                  <a:pt x="96" y="11"/>
                  <a:pt x="96" y="11"/>
                  <a:pt x="96" y="11"/>
                </a:cubicBezTo>
                <a:cubicBezTo>
                  <a:pt x="96" y="11"/>
                  <a:pt x="96" y="11"/>
                  <a:pt x="96" y="11"/>
                </a:cubicBezTo>
                <a:cubicBezTo>
                  <a:pt x="97" y="12"/>
                  <a:pt x="97" y="10"/>
                  <a:pt x="98" y="11"/>
                </a:cubicBezTo>
                <a:cubicBezTo>
                  <a:pt x="98" y="10"/>
                  <a:pt x="98" y="10"/>
                  <a:pt x="99" y="10"/>
                </a:cubicBezTo>
                <a:close/>
                <a:moveTo>
                  <a:pt x="10" y="5"/>
                </a:moveTo>
                <a:cubicBezTo>
                  <a:pt x="10" y="4"/>
                  <a:pt x="10" y="4"/>
                  <a:pt x="10" y="4"/>
                </a:cubicBezTo>
                <a:cubicBezTo>
                  <a:pt x="9" y="4"/>
                  <a:pt x="10" y="4"/>
                  <a:pt x="10" y="5"/>
                </a:cubicBezTo>
                <a:close/>
              </a:path>
            </a:pathLst>
          </a:custGeom>
          <a:solidFill>
            <a:schemeClr val="accent2"/>
          </a:solidFill>
          <a:ln w="9525" cap="flat" cmpd="sng" algn="ctr">
            <a:solidFill>
              <a:srgbClr val="00B050"/>
            </a:solidFill>
            <a:prstDash val="solid"/>
            <a:round/>
            <a:headEnd type="none" w="med" len="med"/>
            <a:tailEnd type="none" w="med" len="med"/>
          </a:ln>
        </p:spPr>
        <p:txBody>
          <a:bodyPr vert="horz" wrap="square" lIns="91461" tIns="45731" rIns="91461" bIns="45731" numCol="1" anchor="t" anchorCtr="0" compatLnSpc="1">
            <a:prstTxWarp prst="textNoShape">
              <a:avLst/>
            </a:prstTxWarp>
          </a:bodyPr>
          <a:lstStyle/>
          <a:p>
            <a:pPr algn="ctr"/>
            <a:r>
              <a:rPr lang="en-GB">
                <a:solidFill>
                  <a:schemeClr val="bg1"/>
                </a:solidFill>
              </a:rPr>
              <a:t>c</a:t>
            </a:r>
          </a:p>
        </p:txBody>
      </p:sp>
    </p:spTree>
    <p:extLst>
      <p:ext uri="{BB962C8B-B14F-4D97-AF65-F5344CB8AC3E}">
        <p14:creationId xmlns:p14="http://schemas.microsoft.com/office/powerpoint/2010/main" val="261343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DD615FDC-F571-FCB1-1B52-10099C1E29C4}"/>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7FAE2D03-33D2-4E7C-C52D-CF495505972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9" imgH="355" progId="TCLayout.ActiveDocument.1">
                  <p:embed/>
                </p:oleObj>
              </mc:Choice>
              <mc:Fallback>
                <p:oleObj name="think-cell Folie" r:id="rId4" imgW="359" imgH="355" progId="TCLayout.ActiveDocument.1">
                  <p:embed/>
                  <p:pic>
                    <p:nvPicPr>
                      <p:cNvPr id="5" name="think-cell data - do not delete" hidden="1">
                        <a:extLst>
                          <a:ext uri="{FF2B5EF4-FFF2-40B4-BE49-F238E27FC236}">
                            <a16:creationId xmlns:a16="http://schemas.microsoft.com/office/drawing/2014/main" id="{19945CE2-167C-563B-96DB-752B2E49E95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1" name="Google Shape;91;g3508672b27a_0_42">
            <a:extLst>
              <a:ext uri="{FF2B5EF4-FFF2-40B4-BE49-F238E27FC236}">
                <a16:creationId xmlns:a16="http://schemas.microsoft.com/office/drawing/2014/main" id="{5DB240D6-7093-2DD1-D200-54AE55E76EF0}"/>
              </a:ext>
            </a:extLst>
          </p:cNvPr>
          <p:cNvSpPr txBox="1">
            <a:spLocks noGrp="1"/>
          </p:cNvSpPr>
          <p:nvPr>
            <p:ph type="title"/>
          </p:nvPr>
        </p:nvSpPr>
        <p:spPr>
          <a:xfrm>
            <a:off x="838200" y="1296670"/>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de-DE" dirty="0"/>
              <a:t>Tagesordnung</a:t>
            </a:r>
            <a:endParaRPr dirty="0"/>
          </a:p>
        </p:txBody>
      </p:sp>
      <p:sp>
        <p:nvSpPr>
          <p:cNvPr id="92" name="Google Shape;92;g3508672b27a_0_42">
            <a:extLst>
              <a:ext uri="{FF2B5EF4-FFF2-40B4-BE49-F238E27FC236}">
                <a16:creationId xmlns:a16="http://schemas.microsoft.com/office/drawing/2014/main" id="{5CB2CB22-3208-309C-61D0-AA93DA10E15C}"/>
              </a:ext>
            </a:extLst>
          </p:cNvPr>
          <p:cNvSpPr txBox="1">
            <a:spLocks noGrp="1"/>
          </p:cNvSpPr>
          <p:nvPr>
            <p:ph type="body" idx="1"/>
          </p:nvPr>
        </p:nvSpPr>
        <p:spPr>
          <a:xfrm>
            <a:off x="838200" y="2757170"/>
            <a:ext cx="10515600" cy="3716782"/>
          </a:xfrm>
          <a:prstGeom prst="rect">
            <a:avLst/>
          </a:prstGeom>
        </p:spPr>
        <p:txBody>
          <a:bodyPr spcFirstLastPara="1" wrap="square" lIns="91425" tIns="45700" rIns="91425" bIns="45700" anchor="t" anchorCtr="0">
            <a:normAutofit/>
          </a:bodyPr>
          <a:lstStyle/>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1. Eröffnung und Begrüßung mit Feststellung der Beschlussfähigkeit und Tagesordnung</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2. Wahl des Versammlungsleiters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3. Benennung Protokollführer</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4. Wahl</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		a) des Vorstands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		b) des Aufsichtsrats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5. Konstituierende Sitzung des Aufsichtsrates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6. Status Quo und nächste Schritte </a:t>
            </a:r>
            <a:endParaRPr sz="2000" dirty="0">
              <a:latin typeface="Arial"/>
              <a:ea typeface="Arial"/>
              <a:cs typeface="Arial"/>
              <a:sym typeface="Arial"/>
            </a:endParaRPr>
          </a:p>
          <a:p>
            <a:pPr marL="215900" lvl="0" indent="0" algn="l" rtl="0">
              <a:lnSpc>
                <a:spcPct val="115000"/>
              </a:lnSpc>
              <a:spcBef>
                <a:spcPts val="0"/>
              </a:spcBef>
              <a:spcAft>
                <a:spcPts val="0"/>
              </a:spcAft>
              <a:buNone/>
            </a:pPr>
            <a:r>
              <a:rPr lang="de-DE" sz="2400" b="1" dirty="0">
                <a:latin typeface="Arial"/>
                <a:ea typeface="Arial"/>
                <a:cs typeface="Arial"/>
                <a:sym typeface="Arial"/>
              </a:rPr>
              <a:t>7. Verschiedenes</a:t>
            </a:r>
            <a:endParaRPr sz="4000" b="1" dirty="0"/>
          </a:p>
        </p:txBody>
      </p:sp>
      <p:cxnSp>
        <p:nvCxnSpPr>
          <p:cNvPr id="2" name="Google Shape;103;g3508672b27a_0_4">
            <a:extLst>
              <a:ext uri="{FF2B5EF4-FFF2-40B4-BE49-F238E27FC236}">
                <a16:creationId xmlns:a16="http://schemas.microsoft.com/office/drawing/2014/main" id="{66888405-98B1-98E1-7996-8295F509B08C}"/>
              </a:ext>
            </a:extLst>
          </p:cNvPr>
          <p:cNvCxnSpPr/>
          <p:nvPr/>
        </p:nvCxnSpPr>
        <p:spPr>
          <a:xfrm>
            <a:off x="121023" y="839470"/>
            <a:ext cx="3505200" cy="0"/>
          </a:xfrm>
          <a:prstGeom prst="straightConnector1">
            <a:avLst/>
          </a:prstGeom>
          <a:noFill/>
          <a:ln w="22225" cap="flat" cmpd="sng">
            <a:solidFill>
              <a:srgbClr val="FFC000"/>
            </a:solidFill>
            <a:prstDash val="solid"/>
            <a:miter lim="800000"/>
            <a:headEnd type="none" w="sm" len="sm"/>
            <a:tailEnd type="none" w="sm" len="sm"/>
          </a:ln>
        </p:spPr>
      </p:cxnSp>
      <p:sp>
        <p:nvSpPr>
          <p:cNvPr id="3" name="Google Shape;105;g3508672b27a_0_4">
            <a:extLst>
              <a:ext uri="{FF2B5EF4-FFF2-40B4-BE49-F238E27FC236}">
                <a16:creationId xmlns:a16="http://schemas.microsoft.com/office/drawing/2014/main" id="{D83A1DE9-A114-B8B2-6673-4882FB91F4A9}"/>
              </a:ext>
            </a:extLst>
          </p:cNvPr>
          <p:cNvSpPr/>
          <p:nvPr/>
        </p:nvSpPr>
        <p:spPr>
          <a:xfrm>
            <a:off x="0" y="457200"/>
            <a:ext cx="121920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137726"/>
              </a:buClr>
              <a:buSzPts val="2600"/>
              <a:buFont typeface="Arial"/>
              <a:buNone/>
            </a:pPr>
            <a:r>
              <a:rPr lang="de-DE" sz="2600" b="1" i="0" u="none" strike="noStrike" cap="none" dirty="0">
                <a:solidFill>
                  <a:srgbClr val="137726"/>
                </a:solidFill>
                <a:latin typeface="Arial"/>
                <a:ea typeface="Arial"/>
                <a:cs typeface="Arial"/>
                <a:sym typeface="Arial"/>
              </a:rPr>
              <a:t>Energie Rinnenthal eG</a:t>
            </a:r>
            <a:endParaRPr sz="9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Arial"/>
              <a:ea typeface="Arial"/>
              <a:cs typeface="Arial"/>
              <a:sym typeface="Arial"/>
            </a:endParaRPr>
          </a:p>
        </p:txBody>
      </p:sp>
      <p:sp>
        <p:nvSpPr>
          <p:cNvPr id="4" name="Google Shape;106;g3508672b27a_0_4">
            <a:extLst>
              <a:ext uri="{FF2B5EF4-FFF2-40B4-BE49-F238E27FC236}">
                <a16:creationId xmlns:a16="http://schemas.microsoft.com/office/drawing/2014/main" id="{3DE3DE33-A69D-BFB2-A743-185BAF97C8AD}"/>
              </a:ext>
            </a:extLst>
          </p:cNvPr>
          <p:cNvSpPr/>
          <p:nvPr/>
        </p:nvSpPr>
        <p:spPr>
          <a:xfrm>
            <a:off x="53788" y="944742"/>
            <a:ext cx="1923900" cy="2769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DEA900"/>
              </a:buClr>
              <a:buSzPts val="1200"/>
              <a:buFont typeface="Arial Narrow"/>
              <a:buNone/>
            </a:pPr>
            <a:r>
              <a:rPr lang="de-DE" sz="1200" b="0" i="0" u="none" strike="noStrike" cap="none">
                <a:solidFill>
                  <a:srgbClr val="DEA900"/>
                </a:solidFill>
                <a:latin typeface="Arial Narrow"/>
                <a:ea typeface="Arial Narrow"/>
                <a:cs typeface="Arial Narrow"/>
                <a:sym typeface="Arial Narrow"/>
              </a:rPr>
              <a:t>GERN </a:t>
            </a:r>
            <a:r>
              <a:rPr lang="de-DE" sz="1200" b="0" i="0" u="none" strike="noStrike" cap="none">
                <a:solidFill>
                  <a:srgbClr val="698335"/>
                </a:solidFill>
                <a:latin typeface="Arial Narrow"/>
                <a:ea typeface="Arial Narrow"/>
                <a:cs typeface="Arial Narrow"/>
                <a:sym typeface="Arial Narrow"/>
              </a:rPr>
              <a:t>DAHEIM</a:t>
            </a:r>
            <a:r>
              <a:rPr lang="de-DE" sz="1200" b="0" i="0" u="none" strike="noStrike" cap="none">
                <a:solidFill>
                  <a:srgbClr val="DEA900"/>
                </a:solidFill>
                <a:latin typeface="Arial Narrow"/>
                <a:ea typeface="Arial Narrow"/>
                <a:cs typeface="Arial Narrow"/>
                <a:sym typeface="Arial Narrow"/>
              </a:rPr>
              <a:t> </a:t>
            </a:r>
            <a:r>
              <a:rPr lang="de-DE" sz="1200" b="0" i="0" u="none" strike="noStrike" cap="none">
                <a:solidFill>
                  <a:srgbClr val="558ED5"/>
                </a:solidFill>
                <a:latin typeface="Arial Narrow"/>
                <a:ea typeface="Arial Narrow"/>
                <a:cs typeface="Arial Narrow"/>
                <a:sym typeface="Arial Narrow"/>
              </a:rPr>
              <a:t>RINNENTHAL</a:t>
            </a:r>
            <a:endParaRPr sz="9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37067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167C6546-F67B-B693-36DF-7FEA8C355B10}"/>
              </a:ext>
            </a:extLst>
          </p:cNvPr>
          <p:cNvGraphicFramePr>
            <a:graphicFrameLocks noChangeAspect="1"/>
          </p:cNvGraphicFramePr>
          <p:nvPr>
            <p:custDataLst>
              <p:tags r:id="rId1"/>
            </p:custDataLst>
            <p:extLst>
              <p:ext uri="{D42A27DB-BD31-4B8C-83A1-F6EECF244321}">
                <p14:modId xmlns:p14="http://schemas.microsoft.com/office/powerpoint/2010/main" val="16683112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9" imgH="355" progId="TCLayout.ActiveDocument.1">
                  <p:embed/>
                </p:oleObj>
              </mc:Choice>
              <mc:Fallback>
                <p:oleObj name="think-cell Folie" r:id="rId4" imgW="359" imgH="35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1" name="Google Shape;91;g3508672b27a_0_42"/>
          <p:cNvSpPr txBox="1">
            <a:spLocks noGrp="1"/>
          </p:cNvSpPr>
          <p:nvPr>
            <p:ph type="title"/>
          </p:nvPr>
        </p:nvSpPr>
        <p:spPr>
          <a:xfrm>
            <a:off x="838200" y="1296670"/>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de-DE" dirty="0"/>
              <a:t>Tagesordnung</a:t>
            </a:r>
            <a:endParaRPr dirty="0"/>
          </a:p>
        </p:txBody>
      </p:sp>
      <p:sp>
        <p:nvSpPr>
          <p:cNvPr id="92" name="Google Shape;92;g3508672b27a_0_42"/>
          <p:cNvSpPr txBox="1">
            <a:spLocks noGrp="1"/>
          </p:cNvSpPr>
          <p:nvPr>
            <p:ph type="body" idx="1"/>
          </p:nvPr>
        </p:nvSpPr>
        <p:spPr>
          <a:xfrm>
            <a:off x="838200" y="2757170"/>
            <a:ext cx="10515600" cy="3716782"/>
          </a:xfrm>
          <a:prstGeom prst="rect">
            <a:avLst/>
          </a:prstGeom>
        </p:spPr>
        <p:txBody>
          <a:bodyPr spcFirstLastPara="1" wrap="square" lIns="91425" tIns="45700" rIns="91425" bIns="45700" anchor="t" anchorCtr="0">
            <a:normAutofit/>
          </a:bodyPr>
          <a:lstStyle/>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1. Eröffnung und Begrüßung mit Feststellung der Beschlussfähigkeit und Tagesordnung</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2. Wahl des Versammlungsleiters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3. Benennung Protokollführer</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4. Wahl</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		a) des Vorstands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		b) des Aufsichtsrats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5. Konstituierende Sitzung des Aufsichtsrates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6. Status Quo und nächste Schritte </a:t>
            </a:r>
            <a:endParaRPr sz="2000" dirty="0">
              <a:latin typeface="Arial"/>
              <a:ea typeface="Arial"/>
              <a:cs typeface="Arial"/>
              <a:sym typeface="Arial"/>
            </a:endParaRPr>
          </a:p>
          <a:p>
            <a:pPr marL="215900" lvl="0" indent="0" algn="l" rtl="0">
              <a:lnSpc>
                <a:spcPct val="115000"/>
              </a:lnSpc>
              <a:spcBef>
                <a:spcPts val="0"/>
              </a:spcBef>
              <a:spcAft>
                <a:spcPts val="0"/>
              </a:spcAft>
              <a:buNone/>
            </a:pPr>
            <a:r>
              <a:rPr lang="de-DE" sz="2000" dirty="0">
                <a:latin typeface="Arial"/>
                <a:ea typeface="Arial"/>
                <a:cs typeface="Arial"/>
                <a:sym typeface="Arial"/>
              </a:rPr>
              <a:t>7. Verschiedenes</a:t>
            </a:r>
            <a:endParaRPr sz="3600" dirty="0"/>
          </a:p>
        </p:txBody>
      </p:sp>
      <p:cxnSp>
        <p:nvCxnSpPr>
          <p:cNvPr id="2" name="Google Shape;103;g3508672b27a_0_4">
            <a:extLst>
              <a:ext uri="{FF2B5EF4-FFF2-40B4-BE49-F238E27FC236}">
                <a16:creationId xmlns:a16="http://schemas.microsoft.com/office/drawing/2014/main" id="{2401901D-702B-081C-3E69-3C2ED1E21711}"/>
              </a:ext>
            </a:extLst>
          </p:cNvPr>
          <p:cNvCxnSpPr/>
          <p:nvPr/>
        </p:nvCxnSpPr>
        <p:spPr>
          <a:xfrm>
            <a:off x="121023" y="839470"/>
            <a:ext cx="3505200" cy="0"/>
          </a:xfrm>
          <a:prstGeom prst="straightConnector1">
            <a:avLst/>
          </a:prstGeom>
          <a:noFill/>
          <a:ln w="22225" cap="flat" cmpd="sng">
            <a:solidFill>
              <a:srgbClr val="FFC000"/>
            </a:solidFill>
            <a:prstDash val="solid"/>
            <a:miter lim="800000"/>
            <a:headEnd type="none" w="sm" len="sm"/>
            <a:tailEnd type="none" w="sm" len="sm"/>
          </a:ln>
        </p:spPr>
      </p:cxnSp>
      <p:sp>
        <p:nvSpPr>
          <p:cNvPr id="3" name="Google Shape;105;g3508672b27a_0_4">
            <a:extLst>
              <a:ext uri="{FF2B5EF4-FFF2-40B4-BE49-F238E27FC236}">
                <a16:creationId xmlns:a16="http://schemas.microsoft.com/office/drawing/2014/main" id="{C024A1DF-020B-A2C8-5C20-2B400C00E479}"/>
              </a:ext>
            </a:extLst>
          </p:cNvPr>
          <p:cNvSpPr/>
          <p:nvPr/>
        </p:nvSpPr>
        <p:spPr>
          <a:xfrm>
            <a:off x="0" y="457200"/>
            <a:ext cx="121920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137726"/>
              </a:buClr>
              <a:buSzPts val="2600"/>
              <a:buFont typeface="Arial"/>
              <a:buNone/>
            </a:pPr>
            <a:r>
              <a:rPr lang="de-DE" sz="2600" b="1" i="0" u="none" strike="noStrike" cap="none" dirty="0">
                <a:solidFill>
                  <a:srgbClr val="137726"/>
                </a:solidFill>
                <a:latin typeface="Arial"/>
                <a:ea typeface="Arial"/>
                <a:cs typeface="Arial"/>
                <a:sym typeface="Arial"/>
              </a:rPr>
              <a:t>Energie Rinnenthal eG</a:t>
            </a:r>
            <a:endParaRPr sz="9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Arial"/>
              <a:ea typeface="Arial"/>
              <a:cs typeface="Arial"/>
              <a:sym typeface="Arial"/>
            </a:endParaRPr>
          </a:p>
        </p:txBody>
      </p:sp>
      <p:sp>
        <p:nvSpPr>
          <p:cNvPr id="4" name="Google Shape;106;g3508672b27a_0_4">
            <a:extLst>
              <a:ext uri="{FF2B5EF4-FFF2-40B4-BE49-F238E27FC236}">
                <a16:creationId xmlns:a16="http://schemas.microsoft.com/office/drawing/2014/main" id="{7C755178-A68C-45BB-0CBC-ACBFB9D99F96}"/>
              </a:ext>
            </a:extLst>
          </p:cNvPr>
          <p:cNvSpPr/>
          <p:nvPr/>
        </p:nvSpPr>
        <p:spPr>
          <a:xfrm>
            <a:off x="53788" y="944742"/>
            <a:ext cx="1923900" cy="2769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DEA900"/>
              </a:buClr>
              <a:buSzPts val="1200"/>
              <a:buFont typeface="Arial Narrow"/>
              <a:buNone/>
            </a:pPr>
            <a:r>
              <a:rPr lang="de-DE" sz="1200" b="0" i="0" u="none" strike="noStrike" cap="none">
                <a:solidFill>
                  <a:srgbClr val="DEA900"/>
                </a:solidFill>
                <a:latin typeface="Arial Narrow"/>
                <a:ea typeface="Arial Narrow"/>
                <a:cs typeface="Arial Narrow"/>
                <a:sym typeface="Arial Narrow"/>
              </a:rPr>
              <a:t>GERN </a:t>
            </a:r>
            <a:r>
              <a:rPr lang="de-DE" sz="1200" b="0" i="0" u="none" strike="noStrike" cap="none">
                <a:solidFill>
                  <a:srgbClr val="698335"/>
                </a:solidFill>
                <a:latin typeface="Arial Narrow"/>
                <a:ea typeface="Arial Narrow"/>
                <a:cs typeface="Arial Narrow"/>
                <a:sym typeface="Arial Narrow"/>
              </a:rPr>
              <a:t>DAHEIM</a:t>
            </a:r>
            <a:r>
              <a:rPr lang="de-DE" sz="1200" b="0" i="0" u="none" strike="noStrike" cap="none">
                <a:solidFill>
                  <a:srgbClr val="DEA900"/>
                </a:solidFill>
                <a:latin typeface="Arial Narrow"/>
                <a:ea typeface="Arial Narrow"/>
                <a:cs typeface="Arial Narrow"/>
                <a:sym typeface="Arial Narrow"/>
              </a:rPr>
              <a:t> </a:t>
            </a:r>
            <a:r>
              <a:rPr lang="de-DE" sz="1200" b="0" i="0" u="none" strike="noStrike" cap="none">
                <a:solidFill>
                  <a:srgbClr val="558ED5"/>
                </a:solidFill>
                <a:latin typeface="Arial Narrow"/>
                <a:ea typeface="Arial Narrow"/>
                <a:cs typeface="Arial Narrow"/>
                <a:sym typeface="Arial Narrow"/>
              </a:rPr>
              <a:t>RINNENTHAL</a:t>
            </a:r>
            <a:endParaRPr sz="900" b="0" i="0" u="none" strike="noStrike" cap="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48048C5E-5412-ACBC-30EB-D63288812963}"/>
              </a:ext>
            </a:extLst>
          </p:cNvPr>
          <p:cNvGraphicFramePr>
            <a:graphicFrameLocks noChangeAspect="1"/>
          </p:cNvGraphicFramePr>
          <p:nvPr>
            <p:custDataLst>
              <p:tags r:id="rId1"/>
            </p:custDataLst>
            <p:extLst>
              <p:ext uri="{D42A27DB-BD31-4B8C-83A1-F6EECF244321}">
                <p14:modId xmlns:p14="http://schemas.microsoft.com/office/powerpoint/2010/main" val="38003586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9" imgH="355" progId="TCLayout.ActiveDocument.1">
                  <p:embed/>
                </p:oleObj>
              </mc:Choice>
              <mc:Fallback>
                <p:oleObj name="think-cell Folie" r:id="rId4" imgW="359" imgH="35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7" name="Google Shape;97;g3508672b27a_0_47"/>
          <p:cNvSpPr txBox="1">
            <a:spLocks noGrp="1"/>
          </p:cNvSpPr>
          <p:nvPr>
            <p:ph type="title"/>
          </p:nvPr>
        </p:nvSpPr>
        <p:spPr>
          <a:xfrm>
            <a:off x="831850" y="1709738"/>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de-DE" dirty="0"/>
              <a:t>4a: Wahl des Vorstands</a:t>
            </a:r>
            <a:endParaRPr dirty="0"/>
          </a:p>
        </p:txBody>
      </p:sp>
      <p:cxnSp>
        <p:nvCxnSpPr>
          <p:cNvPr id="3" name="Google Shape;103;g3508672b27a_0_4">
            <a:extLst>
              <a:ext uri="{FF2B5EF4-FFF2-40B4-BE49-F238E27FC236}">
                <a16:creationId xmlns:a16="http://schemas.microsoft.com/office/drawing/2014/main" id="{225BEE53-2F94-238E-4DDF-4A9EFAB3F458}"/>
              </a:ext>
            </a:extLst>
          </p:cNvPr>
          <p:cNvCxnSpPr/>
          <p:nvPr/>
        </p:nvCxnSpPr>
        <p:spPr>
          <a:xfrm>
            <a:off x="121023" y="839470"/>
            <a:ext cx="3505200" cy="0"/>
          </a:xfrm>
          <a:prstGeom prst="straightConnector1">
            <a:avLst/>
          </a:prstGeom>
          <a:noFill/>
          <a:ln w="22225" cap="flat" cmpd="sng">
            <a:solidFill>
              <a:srgbClr val="FFC000"/>
            </a:solidFill>
            <a:prstDash val="solid"/>
            <a:miter lim="800000"/>
            <a:headEnd type="none" w="sm" len="sm"/>
            <a:tailEnd type="none" w="sm" len="sm"/>
          </a:ln>
        </p:spPr>
      </p:cxnSp>
      <p:sp>
        <p:nvSpPr>
          <p:cNvPr id="4" name="Google Shape;105;g3508672b27a_0_4">
            <a:extLst>
              <a:ext uri="{FF2B5EF4-FFF2-40B4-BE49-F238E27FC236}">
                <a16:creationId xmlns:a16="http://schemas.microsoft.com/office/drawing/2014/main" id="{454FC4A8-B055-E277-F877-297EF7C7E809}"/>
              </a:ext>
            </a:extLst>
          </p:cNvPr>
          <p:cNvSpPr/>
          <p:nvPr/>
        </p:nvSpPr>
        <p:spPr>
          <a:xfrm>
            <a:off x="0" y="457200"/>
            <a:ext cx="121920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137726"/>
              </a:buClr>
              <a:buSzPts val="2600"/>
              <a:buFont typeface="Arial"/>
              <a:buNone/>
            </a:pPr>
            <a:r>
              <a:rPr lang="de-DE" sz="2600" b="1" i="0" u="none" strike="noStrike" cap="none" dirty="0">
                <a:solidFill>
                  <a:srgbClr val="137726"/>
                </a:solidFill>
                <a:latin typeface="Arial"/>
                <a:ea typeface="Arial"/>
                <a:cs typeface="Arial"/>
                <a:sym typeface="Arial"/>
              </a:rPr>
              <a:t>Energie Rinnenthal eG</a:t>
            </a:r>
            <a:endParaRPr sz="9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Arial"/>
              <a:ea typeface="Arial"/>
              <a:cs typeface="Arial"/>
              <a:sym typeface="Arial"/>
            </a:endParaRPr>
          </a:p>
        </p:txBody>
      </p:sp>
      <p:sp>
        <p:nvSpPr>
          <p:cNvPr id="5" name="Google Shape;106;g3508672b27a_0_4">
            <a:extLst>
              <a:ext uri="{FF2B5EF4-FFF2-40B4-BE49-F238E27FC236}">
                <a16:creationId xmlns:a16="http://schemas.microsoft.com/office/drawing/2014/main" id="{E9F0D02D-5245-D11C-B33E-380FF2B8ADE0}"/>
              </a:ext>
            </a:extLst>
          </p:cNvPr>
          <p:cNvSpPr/>
          <p:nvPr/>
        </p:nvSpPr>
        <p:spPr>
          <a:xfrm>
            <a:off x="53788" y="944742"/>
            <a:ext cx="1923900" cy="2769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DEA900"/>
              </a:buClr>
              <a:buSzPts val="1200"/>
              <a:buFont typeface="Arial Narrow"/>
              <a:buNone/>
            </a:pPr>
            <a:r>
              <a:rPr lang="de-DE" sz="1200" b="0" i="0" u="none" strike="noStrike" cap="none">
                <a:solidFill>
                  <a:srgbClr val="DEA900"/>
                </a:solidFill>
                <a:latin typeface="Arial Narrow"/>
                <a:ea typeface="Arial Narrow"/>
                <a:cs typeface="Arial Narrow"/>
                <a:sym typeface="Arial Narrow"/>
              </a:rPr>
              <a:t>GERN </a:t>
            </a:r>
            <a:r>
              <a:rPr lang="de-DE" sz="1200" b="0" i="0" u="none" strike="noStrike" cap="none">
                <a:solidFill>
                  <a:srgbClr val="698335"/>
                </a:solidFill>
                <a:latin typeface="Arial Narrow"/>
                <a:ea typeface="Arial Narrow"/>
                <a:cs typeface="Arial Narrow"/>
                <a:sym typeface="Arial Narrow"/>
              </a:rPr>
              <a:t>DAHEIM</a:t>
            </a:r>
            <a:r>
              <a:rPr lang="de-DE" sz="1200" b="0" i="0" u="none" strike="noStrike" cap="none">
                <a:solidFill>
                  <a:srgbClr val="DEA900"/>
                </a:solidFill>
                <a:latin typeface="Arial Narrow"/>
                <a:ea typeface="Arial Narrow"/>
                <a:cs typeface="Arial Narrow"/>
                <a:sym typeface="Arial Narrow"/>
              </a:rPr>
              <a:t> </a:t>
            </a:r>
            <a:r>
              <a:rPr lang="de-DE" sz="1200" b="0" i="0" u="none" strike="noStrike" cap="none">
                <a:solidFill>
                  <a:srgbClr val="558ED5"/>
                </a:solidFill>
                <a:latin typeface="Arial Narrow"/>
                <a:ea typeface="Arial Narrow"/>
                <a:cs typeface="Arial Narrow"/>
                <a:sym typeface="Arial Narrow"/>
              </a:rPr>
              <a:t>RINNENTHAL</a:t>
            </a:r>
            <a:endParaRPr sz="900" b="0" i="0" u="none" strike="noStrike" cap="non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cxnSp>
        <p:nvCxnSpPr>
          <p:cNvPr id="103" name="Google Shape;103;g3508672b27a_0_4"/>
          <p:cNvCxnSpPr/>
          <p:nvPr/>
        </p:nvCxnSpPr>
        <p:spPr>
          <a:xfrm>
            <a:off x="121023" y="839470"/>
            <a:ext cx="3505200" cy="0"/>
          </a:xfrm>
          <a:prstGeom prst="straightConnector1">
            <a:avLst/>
          </a:prstGeom>
          <a:noFill/>
          <a:ln w="22225" cap="flat" cmpd="sng">
            <a:solidFill>
              <a:srgbClr val="FFC000"/>
            </a:solidFill>
            <a:prstDash val="solid"/>
            <a:miter lim="800000"/>
            <a:headEnd type="none" w="sm" len="sm"/>
            <a:tailEnd type="none" w="sm" len="sm"/>
          </a:ln>
        </p:spPr>
      </p:cxnSp>
      <p:sp>
        <p:nvSpPr>
          <p:cNvPr id="104" name="Google Shape;104;g3508672b27a_0_4"/>
          <p:cNvSpPr/>
          <p:nvPr/>
        </p:nvSpPr>
        <p:spPr>
          <a:xfrm>
            <a:off x="0" y="0"/>
            <a:ext cx="121920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5" name="Google Shape;105;g3508672b27a_0_4"/>
          <p:cNvSpPr/>
          <p:nvPr/>
        </p:nvSpPr>
        <p:spPr>
          <a:xfrm>
            <a:off x="0" y="457200"/>
            <a:ext cx="121920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137726"/>
              </a:buClr>
              <a:buSzPts val="2600"/>
              <a:buFont typeface="Arial"/>
              <a:buNone/>
            </a:pPr>
            <a:r>
              <a:rPr lang="de-DE" sz="2600" b="1" i="0" u="none" strike="noStrike" cap="none" dirty="0">
                <a:solidFill>
                  <a:srgbClr val="137726"/>
                </a:solidFill>
                <a:latin typeface="Arial"/>
                <a:ea typeface="Arial"/>
                <a:cs typeface="Arial"/>
                <a:sym typeface="Arial"/>
              </a:rPr>
              <a:t>Energie Rinnenthal eG</a:t>
            </a:r>
            <a:endParaRPr sz="9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Arial"/>
              <a:ea typeface="Arial"/>
              <a:cs typeface="Arial"/>
              <a:sym typeface="Arial"/>
            </a:endParaRPr>
          </a:p>
        </p:txBody>
      </p:sp>
      <p:sp>
        <p:nvSpPr>
          <p:cNvPr id="106" name="Google Shape;106;g3508672b27a_0_4"/>
          <p:cNvSpPr/>
          <p:nvPr/>
        </p:nvSpPr>
        <p:spPr>
          <a:xfrm>
            <a:off x="53788" y="944742"/>
            <a:ext cx="1923900" cy="2769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DEA900"/>
              </a:buClr>
              <a:buSzPts val="1200"/>
              <a:buFont typeface="Arial Narrow"/>
              <a:buNone/>
            </a:pPr>
            <a:r>
              <a:rPr lang="de-DE" sz="1200" b="0" i="0" u="none" strike="noStrike" cap="none">
                <a:solidFill>
                  <a:srgbClr val="DEA900"/>
                </a:solidFill>
                <a:latin typeface="Arial Narrow"/>
                <a:ea typeface="Arial Narrow"/>
                <a:cs typeface="Arial Narrow"/>
                <a:sym typeface="Arial Narrow"/>
              </a:rPr>
              <a:t>GERN </a:t>
            </a:r>
            <a:r>
              <a:rPr lang="de-DE" sz="1200" b="0" i="0" u="none" strike="noStrike" cap="none">
                <a:solidFill>
                  <a:srgbClr val="698335"/>
                </a:solidFill>
                <a:latin typeface="Arial Narrow"/>
                <a:ea typeface="Arial Narrow"/>
                <a:cs typeface="Arial Narrow"/>
                <a:sym typeface="Arial Narrow"/>
              </a:rPr>
              <a:t>DAHEIM</a:t>
            </a:r>
            <a:r>
              <a:rPr lang="de-DE" sz="1200" b="0" i="0" u="none" strike="noStrike" cap="none">
                <a:solidFill>
                  <a:srgbClr val="DEA900"/>
                </a:solidFill>
                <a:latin typeface="Arial Narrow"/>
                <a:ea typeface="Arial Narrow"/>
                <a:cs typeface="Arial Narrow"/>
                <a:sym typeface="Arial Narrow"/>
              </a:rPr>
              <a:t> </a:t>
            </a:r>
            <a:r>
              <a:rPr lang="de-DE" sz="1200" b="0" i="0" u="none" strike="noStrike" cap="none">
                <a:solidFill>
                  <a:srgbClr val="558ED5"/>
                </a:solidFill>
                <a:latin typeface="Arial Narrow"/>
                <a:ea typeface="Arial Narrow"/>
                <a:cs typeface="Arial Narrow"/>
                <a:sym typeface="Arial Narrow"/>
              </a:rPr>
              <a:t>RINNENTHAL</a:t>
            </a:r>
            <a:endParaRPr sz="900" b="0" i="0" u="none" strike="noStrike" cap="none">
              <a:solidFill>
                <a:schemeClr val="dk1"/>
              </a:solidFill>
              <a:latin typeface="Calibri"/>
              <a:ea typeface="Calibri"/>
              <a:cs typeface="Calibri"/>
              <a:sym typeface="Calibri"/>
            </a:endParaRPr>
          </a:p>
        </p:txBody>
      </p:sp>
      <p:sp>
        <p:nvSpPr>
          <p:cNvPr id="107" name="Google Shape;107;g3508672b27a_0_4"/>
          <p:cNvSpPr txBox="1"/>
          <p:nvPr/>
        </p:nvSpPr>
        <p:spPr>
          <a:xfrm>
            <a:off x="4516076" y="575400"/>
            <a:ext cx="6838800" cy="1200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3600" b="1">
                <a:solidFill>
                  <a:srgbClr val="137726"/>
                </a:solidFill>
              </a:rPr>
              <a:t>Bewerbung als Vorstandsmitglied</a:t>
            </a:r>
            <a:endParaRPr/>
          </a:p>
        </p:txBody>
      </p:sp>
      <p:pic>
        <p:nvPicPr>
          <p:cNvPr id="108" name="Google Shape;108;g3508672b27a_0_4" title="js.PNG"/>
          <p:cNvPicPr preferRelativeResize="0"/>
          <p:nvPr/>
        </p:nvPicPr>
        <p:blipFill>
          <a:blip r:embed="rId3">
            <a:alphaModFix/>
          </a:blip>
          <a:stretch>
            <a:fillRect/>
          </a:stretch>
        </p:blipFill>
        <p:spPr>
          <a:xfrm>
            <a:off x="152400" y="1928400"/>
            <a:ext cx="2772273" cy="2147225"/>
          </a:xfrm>
          <a:prstGeom prst="rect">
            <a:avLst/>
          </a:prstGeom>
          <a:noFill/>
          <a:ln>
            <a:noFill/>
          </a:ln>
        </p:spPr>
      </p:pic>
      <p:sp>
        <p:nvSpPr>
          <p:cNvPr id="109" name="Google Shape;109;g3508672b27a_0_4"/>
          <p:cNvSpPr txBox="1"/>
          <p:nvPr/>
        </p:nvSpPr>
        <p:spPr>
          <a:xfrm>
            <a:off x="4516075" y="1897475"/>
            <a:ext cx="7564800" cy="1908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2800">
                <a:solidFill>
                  <a:schemeClr val="dk1"/>
                </a:solidFill>
                <a:latin typeface="Calibri"/>
                <a:ea typeface="Calibri"/>
                <a:cs typeface="Calibri"/>
                <a:sym typeface="Calibri"/>
              </a:rPr>
              <a:t>Dr. Jochen Schneider, 58 Jahre</a:t>
            </a:r>
            <a:endParaRPr sz="2800">
              <a:solidFill>
                <a:schemeClr val="dk1"/>
              </a:solidFill>
              <a:latin typeface="Calibri"/>
              <a:ea typeface="Calibri"/>
              <a:cs typeface="Calibri"/>
              <a:sym typeface="Calibri"/>
            </a:endParaRPr>
          </a:p>
          <a:p>
            <a:pPr marL="0" lvl="0" indent="0" algn="l" rtl="0">
              <a:spcBef>
                <a:spcPts val="0"/>
              </a:spcBef>
              <a:spcAft>
                <a:spcPts val="0"/>
              </a:spcAft>
              <a:buNone/>
            </a:pPr>
            <a:r>
              <a:rPr lang="de-DE" sz="2800">
                <a:solidFill>
                  <a:schemeClr val="dk1"/>
                </a:solidFill>
                <a:latin typeface="Calibri"/>
                <a:ea typeface="Calibri"/>
                <a:cs typeface="Calibri"/>
                <a:sym typeface="Calibri"/>
              </a:rPr>
              <a:t>Geschäftsführer der e.stradis GmbH, Augsburg</a:t>
            </a:r>
            <a:endParaRPr sz="2800">
              <a:solidFill>
                <a:schemeClr val="dk1"/>
              </a:solidFill>
              <a:latin typeface="Calibri"/>
              <a:ea typeface="Calibri"/>
              <a:cs typeface="Calibri"/>
              <a:sym typeface="Calibri"/>
            </a:endParaRPr>
          </a:p>
          <a:p>
            <a:pPr marL="0" lvl="0" indent="0" algn="l" rtl="0">
              <a:spcBef>
                <a:spcPts val="0"/>
              </a:spcBef>
              <a:spcAft>
                <a:spcPts val="0"/>
              </a:spcAft>
              <a:buNone/>
            </a:pPr>
            <a:r>
              <a:rPr lang="de-DE" sz="2800">
                <a:solidFill>
                  <a:schemeClr val="dk1"/>
                </a:solidFill>
                <a:latin typeface="Calibri"/>
                <a:ea typeface="Calibri"/>
                <a:cs typeface="Calibri"/>
                <a:sym typeface="Calibri"/>
              </a:rPr>
              <a:t>verheiratet, 2 Kinder</a:t>
            </a:r>
            <a:endParaRPr sz="2800">
              <a:solidFill>
                <a:schemeClr val="dk1"/>
              </a:solidFill>
              <a:latin typeface="Calibri"/>
              <a:ea typeface="Calibri"/>
              <a:cs typeface="Calibri"/>
              <a:sym typeface="Calibri"/>
            </a:endParaRPr>
          </a:p>
          <a:p>
            <a:pPr marL="0" lvl="0" indent="0" algn="l" rtl="0">
              <a:spcBef>
                <a:spcPts val="0"/>
              </a:spcBef>
              <a:spcAft>
                <a:spcPts val="0"/>
              </a:spcAft>
              <a:buNone/>
            </a:pPr>
            <a:r>
              <a:rPr lang="de-DE" sz="2800">
                <a:solidFill>
                  <a:schemeClr val="dk1"/>
                </a:solidFill>
                <a:latin typeface="Calibri"/>
                <a:ea typeface="Calibri"/>
                <a:cs typeface="Calibri"/>
                <a:sym typeface="Calibri"/>
              </a:rPr>
              <a:t>Wohnhaft in Rinnenthal Waldstraße 5 seit 1.4.2000</a:t>
            </a:r>
            <a:endParaRPr sz="2800">
              <a:solidFill>
                <a:schemeClr val="dk1"/>
              </a:solidFill>
              <a:latin typeface="Calibri"/>
              <a:ea typeface="Calibri"/>
              <a:cs typeface="Calibri"/>
              <a:sym typeface="Calibri"/>
            </a:endParaRPr>
          </a:p>
        </p:txBody>
      </p:sp>
      <p:sp>
        <p:nvSpPr>
          <p:cNvPr id="110" name="Google Shape;110;g3508672b27a_0_4"/>
          <p:cNvSpPr txBox="1"/>
          <p:nvPr/>
        </p:nvSpPr>
        <p:spPr>
          <a:xfrm>
            <a:off x="111150" y="4358650"/>
            <a:ext cx="11969700" cy="1908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2800" i="1">
                <a:solidFill>
                  <a:schemeClr val="dk1"/>
                </a:solidFill>
                <a:latin typeface="Calibri"/>
                <a:ea typeface="Calibri"/>
                <a:cs typeface="Calibri"/>
                <a:sym typeface="Calibri"/>
              </a:rPr>
              <a:t>“Die von der Gemeinschaft der Anschlussnehmer getragene Energie Rinnenthal eG i.G. ist der richtige Ansatz für eine zukunftssichere und wirtschaftliche Wärmeversorgung für Rinnenthal. Als Mitglied des Vorstands möchte ich mit meinen Kenntnissen und Erfahrungen zum Gelingen des Vorhabens beitragen.”</a:t>
            </a:r>
            <a:endParaRPr sz="2800" i="1">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
          <a:extLst>
            <a:ext uri="{FF2B5EF4-FFF2-40B4-BE49-F238E27FC236}">
              <a16:creationId xmlns:a16="http://schemas.microsoft.com/office/drawing/2014/main" id="{24FE8F51-5132-B0D3-2EF5-3418EEC4A8EC}"/>
            </a:ext>
          </a:extLst>
        </p:cNvPr>
        <p:cNvGrpSpPr/>
        <p:nvPr/>
      </p:nvGrpSpPr>
      <p:grpSpPr>
        <a:xfrm>
          <a:off x="0" y="0"/>
          <a:ext cx="0" cy="0"/>
          <a:chOff x="0" y="0"/>
          <a:chExt cx="0" cy="0"/>
        </a:xfrm>
      </p:grpSpPr>
      <p:cxnSp>
        <p:nvCxnSpPr>
          <p:cNvPr id="103" name="Google Shape;103;g3508672b27a_0_4">
            <a:extLst>
              <a:ext uri="{FF2B5EF4-FFF2-40B4-BE49-F238E27FC236}">
                <a16:creationId xmlns:a16="http://schemas.microsoft.com/office/drawing/2014/main" id="{A8C2E607-47FE-A087-22B5-5B5EC599EDEE}"/>
              </a:ext>
            </a:extLst>
          </p:cNvPr>
          <p:cNvCxnSpPr/>
          <p:nvPr/>
        </p:nvCxnSpPr>
        <p:spPr>
          <a:xfrm>
            <a:off x="121023" y="839470"/>
            <a:ext cx="3505200" cy="0"/>
          </a:xfrm>
          <a:prstGeom prst="straightConnector1">
            <a:avLst/>
          </a:prstGeom>
          <a:noFill/>
          <a:ln w="22225" cap="flat" cmpd="sng">
            <a:solidFill>
              <a:srgbClr val="FFC000"/>
            </a:solidFill>
            <a:prstDash val="solid"/>
            <a:miter lim="800000"/>
            <a:headEnd type="none" w="sm" len="sm"/>
            <a:tailEnd type="none" w="sm" len="sm"/>
          </a:ln>
        </p:spPr>
      </p:cxnSp>
      <p:sp>
        <p:nvSpPr>
          <p:cNvPr id="104" name="Google Shape;104;g3508672b27a_0_4">
            <a:extLst>
              <a:ext uri="{FF2B5EF4-FFF2-40B4-BE49-F238E27FC236}">
                <a16:creationId xmlns:a16="http://schemas.microsoft.com/office/drawing/2014/main" id="{64752E20-30C4-BD66-DBD6-03CCDFB3563B}"/>
              </a:ext>
            </a:extLst>
          </p:cNvPr>
          <p:cNvSpPr/>
          <p:nvPr/>
        </p:nvSpPr>
        <p:spPr>
          <a:xfrm>
            <a:off x="0" y="0"/>
            <a:ext cx="121920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5" name="Google Shape;105;g3508672b27a_0_4">
            <a:extLst>
              <a:ext uri="{FF2B5EF4-FFF2-40B4-BE49-F238E27FC236}">
                <a16:creationId xmlns:a16="http://schemas.microsoft.com/office/drawing/2014/main" id="{69FCCA52-2D3A-A14A-323A-8C4150B97C6E}"/>
              </a:ext>
            </a:extLst>
          </p:cNvPr>
          <p:cNvSpPr/>
          <p:nvPr/>
        </p:nvSpPr>
        <p:spPr>
          <a:xfrm>
            <a:off x="0" y="457200"/>
            <a:ext cx="121920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137726"/>
              </a:buClr>
              <a:buSzPts val="2600"/>
              <a:buFont typeface="Arial"/>
              <a:buNone/>
            </a:pPr>
            <a:r>
              <a:rPr lang="de-DE" sz="2600" b="1" i="0" u="none" strike="noStrike" cap="none">
                <a:solidFill>
                  <a:srgbClr val="137726"/>
                </a:solidFill>
                <a:latin typeface="Arial"/>
                <a:ea typeface="Arial"/>
                <a:cs typeface="Arial"/>
                <a:sym typeface="Arial"/>
              </a:rPr>
              <a:t>Energie Rinnenthal eG</a:t>
            </a:r>
            <a:endParaRPr sz="9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chemeClr val="dk1"/>
              </a:solidFill>
              <a:latin typeface="Arial"/>
              <a:ea typeface="Arial"/>
              <a:cs typeface="Arial"/>
              <a:sym typeface="Arial"/>
            </a:endParaRPr>
          </a:p>
        </p:txBody>
      </p:sp>
      <p:sp>
        <p:nvSpPr>
          <p:cNvPr id="106" name="Google Shape;106;g3508672b27a_0_4">
            <a:extLst>
              <a:ext uri="{FF2B5EF4-FFF2-40B4-BE49-F238E27FC236}">
                <a16:creationId xmlns:a16="http://schemas.microsoft.com/office/drawing/2014/main" id="{4CB0608A-9726-A808-CCBF-50117FB027F7}"/>
              </a:ext>
            </a:extLst>
          </p:cNvPr>
          <p:cNvSpPr/>
          <p:nvPr/>
        </p:nvSpPr>
        <p:spPr>
          <a:xfrm>
            <a:off x="53788" y="944742"/>
            <a:ext cx="1923900" cy="2769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DEA900"/>
              </a:buClr>
              <a:buSzPts val="1200"/>
              <a:buFont typeface="Arial Narrow"/>
              <a:buNone/>
            </a:pPr>
            <a:r>
              <a:rPr lang="de-DE" sz="1200" b="0" i="0" u="none" strike="noStrike" cap="none">
                <a:solidFill>
                  <a:srgbClr val="DEA900"/>
                </a:solidFill>
                <a:latin typeface="Arial Narrow"/>
                <a:ea typeface="Arial Narrow"/>
                <a:cs typeface="Arial Narrow"/>
                <a:sym typeface="Arial Narrow"/>
              </a:rPr>
              <a:t>GERN </a:t>
            </a:r>
            <a:r>
              <a:rPr lang="de-DE" sz="1200" b="0" i="0" u="none" strike="noStrike" cap="none">
                <a:solidFill>
                  <a:srgbClr val="698335"/>
                </a:solidFill>
                <a:latin typeface="Arial Narrow"/>
                <a:ea typeface="Arial Narrow"/>
                <a:cs typeface="Arial Narrow"/>
                <a:sym typeface="Arial Narrow"/>
              </a:rPr>
              <a:t>DAHEIM</a:t>
            </a:r>
            <a:r>
              <a:rPr lang="de-DE" sz="1200" b="0" i="0" u="none" strike="noStrike" cap="none">
                <a:solidFill>
                  <a:srgbClr val="DEA900"/>
                </a:solidFill>
                <a:latin typeface="Arial Narrow"/>
                <a:ea typeface="Arial Narrow"/>
                <a:cs typeface="Arial Narrow"/>
                <a:sym typeface="Arial Narrow"/>
              </a:rPr>
              <a:t> </a:t>
            </a:r>
            <a:r>
              <a:rPr lang="de-DE" sz="1200" b="0" i="0" u="none" strike="noStrike" cap="none">
                <a:solidFill>
                  <a:srgbClr val="558ED5"/>
                </a:solidFill>
                <a:latin typeface="Arial Narrow"/>
                <a:ea typeface="Arial Narrow"/>
                <a:cs typeface="Arial Narrow"/>
                <a:sym typeface="Arial Narrow"/>
              </a:rPr>
              <a:t>RINNENTHAL</a:t>
            </a:r>
            <a:endParaRPr sz="900" b="0" i="0" u="none" strike="noStrike" cap="none">
              <a:solidFill>
                <a:schemeClr val="dk1"/>
              </a:solidFill>
              <a:latin typeface="Calibri"/>
              <a:ea typeface="Calibri"/>
              <a:cs typeface="Calibri"/>
              <a:sym typeface="Calibri"/>
            </a:endParaRPr>
          </a:p>
        </p:txBody>
      </p:sp>
      <p:sp>
        <p:nvSpPr>
          <p:cNvPr id="107" name="Google Shape;107;g3508672b27a_0_4">
            <a:extLst>
              <a:ext uri="{FF2B5EF4-FFF2-40B4-BE49-F238E27FC236}">
                <a16:creationId xmlns:a16="http://schemas.microsoft.com/office/drawing/2014/main" id="{E76C9A92-B5D4-3BD4-A5F7-B599C4A59DF0}"/>
              </a:ext>
            </a:extLst>
          </p:cNvPr>
          <p:cNvSpPr txBox="1"/>
          <p:nvPr/>
        </p:nvSpPr>
        <p:spPr>
          <a:xfrm>
            <a:off x="4516076" y="575400"/>
            <a:ext cx="6838800"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3600" b="1" dirty="0">
                <a:solidFill>
                  <a:srgbClr val="137726"/>
                </a:solidFill>
              </a:rPr>
              <a:t>Kandidaten für den Vorstand</a:t>
            </a:r>
            <a:endParaRPr dirty="0"/>
          </a:p>
        </p:txBody>
      </p:sp>
      <p:sp>
        <p:nvSpPr>
          <p:cNvPr id="109" name="Google Shape;109;g3508672b27a_0_4">
            <a:extLst>
              <a:ext uri="{FF2B5EF4-FFF2-40B4-BE49-F238E27FC236}">
                <a16:creationId xmlns:a16="http://schemas.microsoft.com/office/drawing/2014/main" id="{EA64BD01-6468-E057-FF96-A4E372854180}"/>
              </a:ext>
            </a:extLst>
          </p:cNvPr>
          <p:cNvSpPr txBox="1"/>
          <p:nvPr/>
        </p:nvSpPr>
        <p:spPr>
          <a:xfrm>
            <a:off x="874803" y="2150568"/>
            <a:ext cx="7564800" cy="2400627"/>
          </a:xfrm>
          <a:prstGeom prst="rect">
            <a:avLst/>
          </a:prstGeom>
          <a:noFill/>
          <a:ln>
            <a:noFill/>
          </a:ln>
        </p:spPr>
        <p:txBody>
          <a:bodyPr spcFirstLastPara="1" wrap="square" lIns="91425" tIns="91425" rIns="91425" bIns="91425" anchor="t" anchorCtr="0">
            <a:spAutoFit/>
          </a:bodyPr>
          <a:lstStyle/>
          <a:p>
            <a:pPr marL="571500" lvl="0" indent="-571500" algn="l" rtl="0">
              <a:spcBef>
                <a:spcPts val="0"/>
              </a:spcBef>
              <a:spcAft>
                <a:spcPts val="0"/>
              </a:spcAft>
              <a:buBlip>
                <a:blip r:embed="rId3">
                  <a:extLst>
                    <a:ext uri="{96DAC541-7B7A-43D3-8B79-37D633B846F1}">
                      <asvg:svgBlip xmlns:asvg="http://schemas.microsoft.com/office/drawing/2016/SVG/main" r:embed="rId4"/>
                    </a:ext>
                  </a:extLst>
                </a:blip>
              </a:buBlip>
            </a:pPr>
            <a:r>
              <a:rPr lang="de-DE" sz="3600" dirty="0">
                <a:solidFill>
                  <a:schemeClr val="dk1"/>
                </a:solidFill>
                <a:latin typeface="Calibri"/>
                <a:ea typeface="Calibri"/>
                <a:cs typeface="Calibri"/>
                <a:sym typeface="Calibri"/>
              </a:rPr>
              <a:t>Dr. Jochen Schneider</a:t>
            </a:r>
            <a:endParaRPr sz="3600" dirty="0">
              <a:solidFill>
                <a:schemeClr val="dk1"/>
              </a:solidFill>
              <a:latin typeface="Calibri"/>
              <a:ea typeface="Calibri"/>
              <a:cs typeface="Calibri"/>
              <a:sym typeface="Calibri"/>
            </a:endParaRPr>
          </a:p>
          <a:p>
            <a:pPr marL="571500" lvl="0" indent="-571500" algn="l" rtl="0">
              <a:spcBef>
                <a:spcPts val="0"/>
              </a:spcBef>
              <a:spcAft>
                <a:spcPts val="0"/>
              </a:spcAft>
              <a:buBlip>
                <a:blip r:embed="rId3">
                  <a:extLst>
                    <a:ext uri="{96DAC541-7B7A-43D3-8B79-37D633B846F1}">
                      <asvg:svgBlip xmlns:asvg="http://schemas.microsoft.com/office/drawing/2016/SVG/main" r:embed="rId4"/>
                    </a:ext>
                  </a:extLst>
                </a:blip>
              </a:buBlip>
            </a:pPr>
            <a:r>
              <a:rPr lang="de-DE" sz="3600" dirty="0">
                <a:solidFill>
                  <a:schemeClr val="dk1"/>
                </a:solidFill>
                <a:latin typeface="Calibri"/>
                <a:ea typeface="Calibri"/>
                <a:cs typeface="Calibri"/>
                <a:sym typeface="Calibri"/>
              </a:rPr>
              <a:t>Simon Pletschacher</a:t>
            </a:r>
          </a:p>
          <a:p>
            <a:pPr marL="571500" lvl="0" indent="-571500" algn="l" rtl="0">
              <a:spcBef>
                <a:spcPts val="0"/>
              </a:spcBef>
              <a:spcAft>
                <a:spcPts val="0"/>
              </a:spcAft>
              <a:buBlip>
                <a:blip r:embed="rId3">
                  <a:extLst>
                    <a:ext uri="{96DAC541-7B7A-43D3-8B79-37D633B846F1}">
                      <asvg:svgBlip xmlns:asvg="http://schemas.microsoft.com/office/drawing/2016/SVG/main" r:embed="rId4"/>
                    </a:ext>
                  </a:extLst>
                </a:blip>
              </a:buBlip>
            </a:pPr>
            <a:r>
              <a:rPr lang="de-DE" sz="3600" dirty="0">
                <a:solidFill>
                  <a:schemeClr val="dk1"/>
                </a:solidFill>
                <a:latin typeface="Calibri"/>
                <a:ea typeface="Calibri"/>
                <a:cs typeface="Calibri"/>
                <a:sym typeface="Calibri"/>
              </a:rPr>
              <a:t>Christian Treffler</a:t>
            </a:r>
          </a:p>
          <a:p>
            <a:pPr marL="571500" lvl="0" indent="-571500" algn="l" rtl="0">
              <a:spcBef>
                <a:spcPts val="0"/>
              </a:spcBef>
              <a:spcAft>
                <a:spcPts val="0"/>
              </a:spcAft>
              <a:buBlip>
                <a:blip r:embed="rId3">
                  <a:extLst>
                    <a:ext uri="{96DAC541-7B7A-43D3-8B79-37D633B846F1}">
                      <asvg:svgBlip xmlns:asvg="http://schemas.microsoft.com/office/drawing/2016/SVG/main" r:embed="rId4"/>
                    </a:ext>
                  </a:extLst>
                </a:blip>
              </a:buBlip>
            </a:pPr>
            <a:r>
              <a:rPr lang="de-DE" sz="3600" dirty="0">
                <a:solidFill>
                  <a:schemeClr val="dk1"/>
                </a:solidFill>
                <a:latin typeface="Calibri"/>
                <a:ea typeface="Calibri"/>
                <a:cs typeface="Calibri"/>
                <a:sym typeface="Calibri"/>
              </a:rPr>
              <a:t>…</a:t>
            </a:r>
            <a:endParaRPr sz="36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43327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a:extLst>
            <a:ext uri="{FF2B5EF4-FFF2-40B4-BE49-F238E27FC236}">
              <a16:creationId xmlns:a16="http://schemas.microsoft.com/office/drawing/2014/main" id="{E7DF1FA3-1E5E-297A-F1D3-2F8C177EB918}"/>
            </a:ext>
          </a:extLst>
        </p:cNvPr>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71EB0170-D403-601A-3847-12E5F78C1439}"/>
              </a:ext>
            </a:extLst>
          </p:cNvPr>
          <p:cNvGraphicFramePr>
            <a:graphicFrameLocks noChangeAspect="1"/>
          </p:cNvGraphicFramePr>
          <p:nvPr>
            <p:custDataLst>
              <p:tags r:id="rId1"/>
            </p:custDataLst>
            <p:extLst>
              <p:ext uri="{D42A27DB-BD31-4B8C-83A1-F6EECF244321}">
                <p14:modId xmlns:p14="http://schemas.microsoft.com/office/powerpoint/2010/main" val="12587465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9" imgH="355" progId="TCLayout.ActiveDocument.1">
                  <p:embed/>
                </p:oleObj>
              </mc:Choice>
              <mc:Fallback>
                <p:oleObj name="think-cell Folie" r:id="rId4" imgW="359" imgH="355" progId="TCLayout.ActiveDocument.1">
                  <p:embed/>
                  <p:pic>
                    <p:nvPicPr>
                      <p:cNvPr id="2" name="think-cell data - do not delete" hidden="1">
                        <a:extLst>
                          <a:ext uri="{FF2B5EF4-FFF2-40B4-BE49-F238E27FC236}">
                            <a16:creationId xmlns:a16="http://schemas.microsoft.com/office/drawing/2014/main" id="{48048C5E-5412-ACBC-30EB-D6328881296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7" name="Google Shape;97;g3508672b27a_0_47">
            <a:extLst>
              <a:ext uri="{FF2B5EF4-FFF2-40B4-BE49-F238E27FC236}">
                <a16:creationId xmlns:a16="http://schemas.microsoft.com/office/drawing/2014/main" id="{1B06C469-B3F1-032C-63E1-7CCE34110D16}"/>
              </a:ext>
            </a:extLst>
          </p:cNvPr>
          <p:cNvSpPr txBox="1">
            <a:spLocks noGrp="1"/>
          </p:cNvSpPr>
          <p:nvPr>
            <p:ph type="title"/>
          </p:nvPr>
        </p:nvSpPr>
        <p:spPr>
          <a:xfrm>
            <a:off x="831850" y="1709738"/>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de-DE" dirty="0"/>
              <a:t>4b: Wahl </a:t>
            </a:r>
            <a:r>
              <a:rPr lang="de-DE" sz="6000" dirty="0">
                <a:latin typeface="Arial"/>
                <a:ea typeface="Arial"/>
                <a:cs typeface="Arial"/>
                <a:sym typeface="Arial"/>
              </a:rPr>
              <a:t>des Aufsichtsrats</a:t>
            </a:r>
            <a:endParaRPr dirty="0"/>
          </a:p>
        </p:txBody>
      </p:sp>
      <p:cxnSp>
        <p:nvCxnSpPr>
          <p:cNvPr id="3" name="Google Shape;103;g3508672b27a_0_4">
            <a:extLst>
              <a:ext uri="{FF2B5EF4-FFF2-40B4-BE49-F238E27FC236}">
                <a16:creationId xmlns:a16="http://schemas.microsoft.com/office/drawing/2014/main" id="{EF4A3963-3998-9C28-4679-0335E0E0B251}"/>
              </a:ext>
            </a:extLst>
          </p:cNvPr>
          <p:cNvCxnSpPr/>
          <p:nvPr/>
        </p:nvCxnSpPr>
        <p:spPr>
          <a:xfrm>
            <a:off x="121023" y="839470"/>
            <a:ext cx="3505200" cy="0"/>
          </a:xfrm>
          <a:prstGeom prst="straightConnector1">
            <a:avLst/>
          </a:prstGeom>
          <a:noFill/>
          <a:ln w="22225" cap="flat" cmpd="sng">
            <a:solidFill>
              <a:srgbClr val="FFC000"/>
            </a:solidFill>
            <a:prstDash val="solid"/>
            <a:miter lim="800000"/>
            <a:headEnd type="none" w="sm" len="sm"/>
            <a:tailEnd type="none" w="sm" len="sm"/>
          </a:ln>
        </p:spPr>
      </p:cxnSp>
      <p:sp>
        <p:nvSpPr>
          <p:cNvPr id="4" name="Google Shape;105;g3508672b27a_0_4">
            <a:extLst>
              <a:ext uri="{FF2B5EF4-FFF2-40B4-BE49-F238E27FC236}">
                <a16:creationId xmlns:a16="http://schemas.microsoft.com/office/drawing/2014/main" id="{2F2F7FFE-3640-C09C-0050-31A80D35FEE2}"/>
              </a:ext>
            </a:extLst>
          </p:cNvPr>
          <p:cNvSpPr/>
          <p:nvPr/>
        </p:nvSpPr>
        <p:spPr>
          <a:xfrm>
            <a:off x="0" y="457200"/>
            <a:ext cx="121920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137726"/>
              </a:buClr>
              <a:buSzPts val="2600"/>
              <a:buFont typeface="Arial"/>
              <a:buNone/>
            </a:pPr>
            <a:r>
              <a:rPr lang="de-DE" sz="2600" b="1" i="0" u="none" strike="noStrike" cap="none" dirty="0">
                <a:solidFill>
                  <a:srgbClr val="137726"/>
                </a:solidFill>
                <a:latin typeface="Arial"/>
                <a:ea typeface="Arial"/>
                <a:cs typeface="Arial"/>
                <a:sym typeface="Arial"/>
              </a:rPr>
              <a:t>Energie Rinnenthal eG</a:t>
            </a:r>
            <a:endParaRPr sz="9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Arial"/>
              <a:ea typeface="Arial"/>
              <a:cs typeface="Arial"/>
              <a:sym typeface="Arial"/>
            </a:endParaRPr>
          </a:p>
        </p:txBody>
      </p:sp>
      <p:sp>
        <p:nvSpPr>
          <p:cNvPr id="5" name="Google Shape;106;g3508672b27a_0_4">
            <a:extLst>
              <a:ext uri="{FF2B5EF4-FFF2-40B4-BE49-F238E27FC236}">
                <a16:creationId xmlns:a16="http://schemas.microsoft.com/office/drawing/2014/main" id="{7DD3ECE5-BABD-60CB-0983-915465AB4FB6}"/>
              </a:ext>
            </a:extLst>
          </p:cNvPr>
          <p:cNvSpPr/>
          <p:nvPr/>
        </p:nvSpPr>
        <p:spPr>
          <a:xfrm>
            <a:off x="53788" y="944742"/>
            <a:ext cx="1923900" cy="2769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DEA900"/>
              </a:buClr>
              <a:buSzPts val="1200"/>
              <a:buFont typeface="Arial Narrow"/>
              <a:buNone/>
            </a:pPr>
            <a:r>
              <a:rPr lang="de-DE" sz="1200" b="0" i="0" u="none" strike="noStrike" cap="none">
                <a:solidFill>
                  <a:srgbClr val="DEA900"/>
                </a:solidFill>
                <a:latin typeface="Arial Narrow"/>
                <a:ea typeface="Arial Narrow"/>
                <a:cs typeface="Arial Narrow"/>
                <a:sym typeface="Arial Narrow"/>
              </a:rPr>
              <a:t>GERN </a:t>
            </a:r>
            <a:r>
              <a:rPr lang="de-DE" sz="1200" b="0" i="0" u="none" strike="noStrike" cap="none">
                <a:solidFill>
                  <a:srgbClr val="698335"/>
                </a:solidFill>
                <a:latin typeface="Arial Narrow"/>
                <a:ea typeface="Arial Narrow"/>
                <a:cs typeface="Arial Narrow"/>
                <a:sym typeface="Arial Narrow"/>
              </a:rPr>
              <a:t>DAHEIM</a:t>
            </a:r>
            <a:r>
              <a:rPr lang="de-DE" sz="1200" b="0" i="0" u="none" strike="noStrike" cap="none">
                <a:solidFill>
                  <a:srgbClr val="DEA900"/>
                </a:solidFill>
                <a:latin typeface="Arial Narrow"/>
                <a:ea typeface="Arial Narrow"/>
                <a:cs typeface="Arial Narrow"/>
                <a:sym typeface="Arial Narrow"/>
              </a:rPr>
              <a:t> </a:t>
            </a:r>
            <a:r>
              <a:rPr lang="de-DE" sz="1200" b="0" i="0" u="none" strike="noStrike" cap="none">
                <a:solidFill>
                  <a:srgbClr val="558ED5"/>
                </a:solidFill>
                <a:latin typeface="Arial Narrow"/>
                <a:ea typeface="Arial Narrow"/>
                <a:cs typeface="Arial Narrow"/>
                <a:sym typeface="Arial Narrow"/>
              </a:rPr>
              <a:t>RINNENTHAL</a:t>
            </a:r>
            <a:endParaRPr sz="9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65588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a:extLst>
            <a:ext uri="{FF2B5EF4-FFF2-40B4-BE49-F238E27FC236}">
              <a16:creationId xmlns:a16="http://schemas.microsoft.com/office/drawing/2014/main" id="{3BFD1384-5E8E-67A9-CB60-C717C4A9CE82}"/>
            </a:ext>
          </a:extLst>
        </p:cNvPr>
        <p:cNvGrpSpPr/>
        <p:nvPr/>
      </p:nvGrpSpPr>
      <p:grpSpPr>
        <a:xfrm>
          <a:off x="0" y="0"/>
          <a:ext cx="0" cy="0"/>
          <a:chOff x="0" y="0"/>
          <a:chExt cx="0" cy="0"/>
        </a:xfrm>
      </p:grpSpPr>
      <p:cxnSp>
        <p:nvCxnSpPr>
          <p:cNvPr id="103" name="Google Shape;103;g3508672b27a_0_4">
            <a:extLst>
              <a:ext uri="{FF2B5EF4-FFF2-40B4-BE49-F238E27FC236}">
                <a16:creationId xmlns:a16="http://schemas.microsoft.com/office/drawing/2014/main" id="{C20DE0C7-CC2D-22CC-9940-1D78058FC4F0}"/>
              </a:ext>
            </a:extLst>
          </p:cNvPr>
          <p:cNvCxnSpPr/>
          <p:nvPr/>
        </p:nvCxnSpPr>
        <p:spPr>
          <a:xfrm>
            <a:off x="121023" y="839470"/>
            <a:ext cx="3505200" cy="0"/>
          </a:xfrm>
          <a:prstGeom prst="straightConnector1">
            <a:avLst/>
          </a:prstGeom>
          <a:noFill/>
          <a:ln w="22225" cap="flat" cmpd="sng">
            <a:solidFill>
              <a:srgbClr val="FFC000"/>
            </a:solidFill>
            <a:prstDash val="solid"/>
            <a:miter lim="800000"/>
            <a:headEnd type="none" w="sm" len="sm"/>
            <a:tailEnd type="none" w="sm" len="sm"/>
          </a:ln>
        </p:spPr>
      </p:cxnSp>
      <p:sp>
        <p:nvSpPr>
          <p:cNvPr id="104" name="Google Shape;104;g3508672b27a_0_4">
            <a:extLst>
              <a:ext uri="{FF2B5EF4-FFF2-40B4-BE49-F238E27FC236}">
                <a16:creationId xmlns:a16="http://schemas.microsoft.com/office/drawing/2014/main" id="{C5EAF8F3-0B97-D6D6-62FF-45085F59E1B6}"/>
              </a:ext>
            </a:extLst>
          </p:cNvPr>
          <p:cNvSpPr/>
          <p:nvPr/>
        </p:nvSpPr>
        <p:spPr>
          <a:xfrm>
            <a:off x="0" y="0"/>
            <a:ext cx="121920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5" name="Google Shape;105;g3508672b27a_0_4">
            <a:extLst>
              <a:ext uri="{FF2B5EF4-FFF2-40B4-BE49-F238E27FC236}">
                <a16:creationId xmlns:a16="http://schemas.microsoft.com/office/drawing/2014/main" id="{3CE042AC-8724-9E15-FDD8-84D89195CB29}"/>
              </a:ext>
            </a:extLst>
          </p:cNvPr>
          <p:cNvSpPr/>
          <p:nvPr/>
        </p:nvSpPr>
        <p:spPr>
          <a:xfrm>
            <a:off x="0" y="457200"/>
            <a:ext cx="121920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137726"/>
              </a:buClr>
              <a:buSzPts val="2600"/>
              <a:buFont typeface="Arial"/>
              <a:buNone/>
            </a:pPr>
            <a:r>
              <a:rPr lang="de-DE" sz="2600" b="1" i="0" u="none" strike="noStrike" cap="none">
                <a:solidFill>
                  <a:srgbClr val="137726"/>
                </a:solidFill>
                <a:latin typeface="Arial"/>
                <a:ea typeface="Arial"/>
                <a:cs typeface="Arial"/>
                <a:sym typeface="Arial"/>
              </a:rPr>
              <a:t>Energie Rinnenthal eG</a:t>
            </a:r>
            <a:endParaRPr sz="9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chemeClr val="dk1"/>
              </a:solidFill>
              <a:latin typeface="Arial"/>
              <a:ea typeface="Arial"/>
              <a:cs typeface="Arial"/>
              <a:sym typeface="Arial"/>
            </a:endParaRPr>
          </a:p>
        </p:txBody>
      </p:sp>
      <p:sp>
        <p:nvSpPr>
          <p:cNvPr id="106" name="Google Shape;106;g3508672b27a_0_4">
            <a:extLst>
              <a:ext uri="{FF2B5EF4-FFF2-40B4-BE49-F238E27FC236}">
                <a16:creationId xmlns:a16="http://schemas.microsoft.com/office/drawing/2014/main" id="{AADA463E-B9A4-114B-28A1-A78E99FF441A}"/>
              </a:ext>
            </a:extLst>
          </p:cNvPr>
          <p:cNvSpPr/>
          <p:nvPr/>
        </p:nvSpPr>
        <p:spPr>
          <a:xfrm>
            <a:off x="53788" y="944742"/>
            <a:ext cx="1923900" cy="2769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DEA900"/>
              </a:buClr>
              <a:buSzPts val="1200"/>
              <a:buFont typeface="Arial Narrow"/>
              <a:buNone/>
            </a:pPr>
            <a:r>
              <a:rPr lang="de-DE" sz="1200" b="0" i="0" u="none" strike="noStrike" cap="none">
                <a:solidFill>
                  <a:srgbClr val="DEA900"/>
                </a:solidFill>
                <a:latin typeface="Arial Narrow"/>
                <a:ea typeface="Arial Narrow"/>
                <a:cs typeface="Arial Narrow"/>
                <a:sym typeface="Arial Narrow"/>
              </a:rPr>
              <a:t>GERN </a:t>
            </a:r>
            <a:r>
              <a:rPr lang="de-DE" sz="1200" b="0" i="0" u="none" strike="noStrike" cap="none">
                <a:solidFill>
                  <a:srgbClr val="698335"/>
                </a:solidFill>
                <a:latin typeface="Arial Narrow"/>
                <a:ea typeface="Arial Narrow"/>
                <a:cs typeface="Arial Narrow"/>
                <a:sym typeface="Arial Narrow"/>
              </a:rPr>
              <a:t>DAHEIM</a:t>
            </a:r>
            <a:r>
              <a:rPr lang="de-DE" sz="1200" b="0" i="0" u="none" strike="noStrike" cap="none">
                <a:solidFill>
                  <a:srgbClr val="DEA900"/>
                </a:solidFill>
                <a:latin typeface="Arial Narrow"/>
                <a:ea typeface="Arial Narrow"/>
                <a:cs typeface="Arial Narrow"/>
                <a:sym typeface="Arial Narrow"/>
              </a:rPr>
              <a:t> </a:t>
            </a:r>
            <a:r>
              <a:rPr lang="de-DE" sz="1200" b="0" i="0" u="none" strike="noStrike" cap="none">
                <a:solidFill>
                  <a:srgbClr val="558ED5"/>
                </a:solidFill>
                <a:latin typeface="Arial Narrow"/>
                <a:ea typeface="Arial Narrow"/>
                <a:cs typeface="Arial Narrow"/>
                <a:sym typeface="Arial Narrow"/>
              </a:rPr>
              <a:t>RINNENTHAL</a:t>
            </a:r>
            <a:endParaRPr sz="900" b="0" i="0" u="none" strike="noStrike" cap="none">
              <a:solidFill>
                <a:schemeClr val="dk1"/>
              </a:solidFill>
              <a:latin typeface="Calibri"/>
              <a:ea typeface="Calibri"/>
              <a:cs typeface="Calibri"/>
              <a:sym typeface="Calibri"/>
            </a:endParaRPr>
          </a:p>
        </p:txBody>
      </p:sp>
      <p:sp>
        <p:nvSpPr>
          <p:cNvPr id="107" name="Google Shape;107;g3508672b27a_0_4">
            <a:extLst>
              <a:ext uri="{FF2B5EF4-FFF2-40B4-BE49-F238E27FC236}">
                <a16:creationId xmlns:a16="http://schemas.microsoft.com/office/drawing/2014/main" id="{3A85BCD0-425D-6985-7540-36A1C6B47AFD}"/>
              </a:ext>
            </a:extLst>
          </p:cNvPr>
          <p:cNvSpPr txBox="1"/>
          <p:nvPr/>
        </p:nvSpPr>
        <p:spPr>
          <a:xfrm>
            <a:off x="3906476" y="760047"/>
            <a:ext cx="7462564"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3600" b="1" dirty="0">
                <a:solidFill>
                  <a:srgbClr val="137726"/>
                </a:solidFill>
              </a:rPr>
              <a:t>Kandidaten für den Aufsichtsrat</a:t>
            </a:r>
            <a:endParaRPr dirty="0"/>
          </a:p>
        </p:txBody>
      </p:sp>
      <p:sp>
        <p:nvSpPr>
          <p:cNvPr id="109" name="Google Shape;109;g3508672b27a_0_4">
            <a:extLst>
              <a:ext uri="{FF2B5EF4-FFF2-40B4-BE49-F238E27FC236}">
                <a16:creationId xmlns:a16="http://schemas.microsoft.com/office/drawing/2014/main" id="{5D8CC2DA-8C40-09DA-A527-0EC508EECF34}"/>
              </a:ext>
            </a:extLst>
          </p:cNvPr>
          <p:cNvSpPr txBox="1"/>
          <p:nvPr/>
        </p:nvSpPr>
        <p:spPr>
          <a:xfrm>
            <a:off x="874803" y="2150568"/>
            <a:ext cx="7564800" cy="3508623"/>
          </a:xfrm>
          <a:prstGeom prst="rect">
            <a:avLst/>
          </a:prstGeom>
          <a:noFill/>
          <a:ln>
            <a:noFill/>
          </a:ln>
        </p:spPr>
        <p:txBody>
          <a:bodyPr spcFirstLastPara="1" wrap="square" lIns="91425" tIns="91425" rIns="91425" bIns="91425" anchor="t" anchorCtr="0">
            <a:spAutoFit/>
          </a:bodyPr>
          <a:lstStyle/>
          <a:p>
            <a:pPr marL="571500" lvl="0" indent="-571500" algn="l" rtl="0">
              <a:spcBef>
                <a:spcPts val="0"/>
              </a:spcBef>
              <a:spcAft>
                <a:spcPts val="0"/>
              </a:spcAft>
              <a:buBlip>
                <a:blip r:embed="rId3">
                  <a:extLst>
                    <a:ext uri="{96DAC541-7B7A-43D3-8B79-37D633B846F1}">
                      <asvg:svgBlip xmlns:asvg="http://schemas.microsoft.com/office/drawing/2016/SVG/main" r:embed="rId4"/>
                    </a:ext>
                  </a:extLst>
                </a:blip>
              </a:buBlip>
            </a:pPr>
            <a:r>
              <a:rPr lang="de-DE" sz="3600" dirty="0">
                <a:solidFill>
                  <a:schemeClr val="dk1"/>
                </a:solidFill>
                <a:latin typeface="Calibri"/>
                <a:ea typeface="Calibri"/>
                <a:cs typeface="Calibri"/>
                <a:sym typeface="Calibri"/>
              </a:rPr>
              <a:t>Matthias Stegmeir </a:t>
            </a:r>
          </a:p>
          <a:p>
            <a:pPr marL="571500" lvl="0" indent="-571500" algn="l" rtl="0">
              <a:spcBef>
                <a:spcPts val="0"/>
              </a:spcBef>
              <a:spcAft>
                <a:spcPts val="0"/>
              </a:spcAft>
              <a:buBlip>
                <a:blip r:embed="rId3">
                  <a:extLst>
                    <a:ext uri="{96DAC541-7B7A-43D3-8B79-37D633B846F1}">
                      <asvg:svgBlip xmlns:asvg="http://schemas.microsoft.com/office/drawing/2016/SVG/main" r:embed="rId4"/>
                    </a:ext>
                  </a:extLst>
                </a:blip>
              </a:buBlip>
            </a:pPr>
            <a:r>
              <a:rPr lang="de-DE" sz="3600" dirty="0">
                <a:solidFill>
                  <a:schemeClr val="dk1"/>
                </a:solidFill>
                <a:latin typeface="Calibri"/>
                <a:ea typeface="Calibri"/>
                <a:cs typeface="Calibri"/>
                <a:sym typeface="Calibri"/>
              </a:rPr>
              <a:t>Roland Eichmann </a:t>
            </a:r>
          </a:p>
          <a:p>
            <a:pPr marL="571500" lvl="0" indent="-571500" algn="l" rtl="0">
              <a:spcBef>
                <a:spcPts val="0"/>
              </a:spcBef>
              <a:spcAft>
                <a:spcPts val="0"/>
              </a:spcAft>
              <a:buBlip>
                <a:blip r:embed="rId3">
                  <a:extLst>
                    <a:ext uri="{96DAC541-7B7A-43D3-8B79-37D633B846F1}">
                      <asvg:svgBlip xmlns:asvg="http://schemas.microsoft.com/office/drawing/2016/SVG/main" r:embed="rId4"/>
                    </a:ext>
                  </a:extLst>
                </a:blip>
              </a:buBlip>
            </a:pPr>
            <a:r>
              <a:rPr lang="de-DE" sz="3600" dirty="0">
                <a:solidFill>
                  <a:schemeClr val="dk1"/>
                </a:solidFill>
                <a:latin typeface="Calibri"/>
                <a:ea typeface="Calibri"/>
                <a:cs typeface="Calibri"/>
                <a:sym typeface="Calibri"/>
              </a:rPr>
              <a:t>Dominik Kreitmair </a:t>
            </a:r>
          </a:p>
          <a:p>
            <a:pPr marL="571500" lvl="0" indent="-571500" algn="l" rtl="0">
              <a:spcBef>
                <a:spcPts val="0"/>
              </a:spcBef>
              <a:spcAft>
                <a:spcPts val="0"/>
              </a:spcAft>
              <a:buBlip>
                <a:blip r:embed="rId3">
                  <a:extLst>
                    <a:ext uri="{96DAC541-7B7A-43D3-8B79-37D633B846F1}">
                      <asvg:svgBlip xmlns:asvg="http://schemas.microsoft.com/office/drawing/2016/SVG/main" r:embed="rId4"/>
                    </a:ext>
                  </a:extLst>
                </a:blip>
              </a:buBlip>
            </a:pPr>
            <a:r>
              <a:rPr lang="de-DE" sz="3600" dirty="0">
                <a:solidFill>
                  <a:schemeClr val="dk1"/>
                </a:solidFill>
                <a:latin typeface="Calibri"/>
                <a:ea typeface="Calibri"/>
                <a:cs typeface="Calibri"/>
                <a:sym typeface="Calibri"/>
              </a:rPr>
              <a:t>Josef Fischer </a:t>
            </a:r>
          </a:p>
          <a:p>
            <a:pPr marL="571500" lvl="0" indent="-571500" algn="l" rtl="0">
              <a:spcBef>
                <a:spcPts val="0"/>
              </a:spcBef>
              <a:spcAft>
                <a:spcPts val="0"/>
              </a:spcAft>
              <a:buBlip>
                <a:blip r:embed="rId3">
                  <a:extLst>
                    <a:ext uri="{96DAC541-7B7A-43D3-8B79-37D633B846F1}">
                      <asvg:svgBlip xmlns:asvg="http://schemas.microsoft.com/office/drawing/2016/SVG/main" r:embed="rId4"/>
                    </a:ext>
                  </a:extLst>
                </a:blip>
              </a:buBlip>
            </a:pPr>
            <a:r>
              <a:rPr lang="de-DE" sz="3600" dirty="0">
                <a:solidFill>
                  <a:schemeClr val="dk1"/>
                </a:solidFill>
                <a:latin typeface="Calibri"/>
                <a:ea typeface="Calibri"/>
                <a:cs typeface="Calibri"/>
                <a:sym typeface="Calibri"/>
              </a:rPr>
              <a:t>Manfred Bradl</a:t>
            </a:r>
          </a:p>
          <a:p>
            <a:pPr marL="571500" lvl="0" indent="-571500" algn="l" rtl="0">
              <a:spcBef>
                <a:spcPts val="0"/>
              </a:spcBef>
              <a:spcAft>
                <a:spcPts val="0"/>
              </a:spcAft>
              <a:buBlip>
                <a:blip r:embed="rId3">
                  <a:extLst>
                    <a:ext uri="{96DAC541-7B7A-43D3-8B79-37D633B846F1}">
                      <asvg:svgBlip xmlns:asvg="http://schemas.microsoft.com/office/drawing/2016/SVG/main" r:embed="rId4"/>
                    </a:ext>
                  </a:extLst>
                </a:blip>
              </a:buBlip>
            </a:pPr>
            <a:r>
              <a:rPr lang="de-DE" sz="3600" dirty="0">
                <a:solidFill>
                  <a:schemeClr val="dk1"/>
                </a:solidFill>
                <a:latin typeface="Calibri"/>
                <a:ea typeface="Calibri"/>
                <a:cs typeface="Calibri"/>
                <a:sym typeface="Calibri"/>
              </a:rPr>
              <a:t>…</a:t>
            </a:r>
            <a:endParaRPr sz="36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02305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4E52D4C6-4158-F283-FCB2-77FF0A18F487}"/>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08026FE-A9F6-7F0F-CBF1-6717BC9E61F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9" imgH="355" progId="TCLayout.ActiveDocument.1">
                  <p:embed/>
                </p:oleObj>
              </mc:Choice>
              <mc:Fallback>
                <p:oleObj name="think-cell Folie" r:id="rId4" imgW="359" imgH="355" progId="TCLayout.ActiveDocument.1">
                  <p:embed/>
                  <p:pic>
                    <p:nvPicPr>
                      <p:cNvPr id="5" name="think-cell data - do not delete" hidden="1">
                        <a:extLst>
                          <a:ext uri="{FF2B5EF4-FFF2-40B4-BE49-F238E27FC236}">
                            <a16:creationId xmlns:a16="http://schemas.microsoft.com/office/drawing/2014/main" id="{167C6546-F67B-B693-36DF-7FEA8C355B1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1" name="Google Shape;91;g3508672b27a_0_42">
            <a:extLst>
              <a:ext uri="{FF2B5EF4-FFF2-40B4-BE49-F238E27FC236}">
                <a16:creationId xmlns:a16="http://schemas.microsoft.com/office/drawing/2014/main" id="{1BBDC795-EE9C-569A-1B25-79BD7ABF44BE}"/>
              </a:ext>
            </a:extLst>
          </p:cNvPr>
          <p:cNvSpPr txBox="1">
            <a:spLocks noGrp="1"/>
          </p:cNvSpPr>
          <p:nvPr>
            <p:ph type="title"/>
          </p:nvPr>
        </p:nvSpPr>
        <p:spPr>
          <a:xfrm>
            <a:off x="838200" y="1296670"/>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de-DE" dirty="0"/>
              <a:t>Tagesordnung</a:t>
            </a:r>
            <a:endParaRPr dirty="0"/>
          </a:p>
        </p:txBody>
      </p:sp>
      <p:sp>
        <p:nvSpPr>
          <p:cNvPr id="92" name="Google Shape;92;g3508672b27a_0_42">
            <a:extLst>
              <a:ext uri="{FF2B5EF4-FFF2-40B4-BE49-F238E27FC236}">
                <a16:creationId xmlns:a16="http://schemas.microsoft.com/office/drawing/2014/main" id="{C11021F5-546F-B2FB-F805-192AAE57F720}"/>
              </a:ext>
            </a:extLst>
          </p:cNvPr>
          <p:cNvSpPr txBox="1">
            <a:spLocks noGrp="1"/>
          </p:cNvSpPr>
          <p:nvPr>
            <p:ph type="body" idx="1"/>
          </p:nvPr>
        </p:nvSpPr>
        <p:spPr>
          <a:xfrm>
            <a:off x="838200" y="2757170"/>
            <a:ext cx="10515600" cy="3716782"/>
          </a:xfrm>
          <a:prstGeom prst="rect">
            <a:avLst/>
          </a:prstGeom>
        </p:spPr>
        <p:txBody>
          <a:bodyPr spcFirstLastPara="1" wrap="square" lIns="91425" tIns="45700" rIns="91425" bIns="45700" anchor="t" anchorCtr="0">
            <a:normAutofit/>
          </a:bodyPr>
          <a:lstStyle/>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1. Eröffnung und Begrüßung mit Feststellung der Beschlussfähigkeit und Tagesordnung</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2. Wahl des Versammlungsleiters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3. Benennung Protokollführer</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4. Wahl</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		a) des Vorstands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		b) des Aufsichtsrats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400" b="1" dirty="0">
                <a:latin typeface="Arial"/>
                <a:ea typeface="Arial"/>
                <a:cs typeface="Arial"/>
                <a:sym typeface="Arial"/>
              </a:rPr>
              <a:t>5. Konstituierende Sitzung des Aufsichtsrates</a:t>
            </a:r>
            <a:endParaRPr sz="2400" b="1"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6. Status Quo und nächste Schritte </a:t>
            </a:r>
            <a:endParaRPr sz="2000" dirty="0">
              <a:latin typeface="Arial"/>
              <a:ea typeface="Arial"/>
              <a:cs typeface="Arial"/>
              <a:sym typeface="Arial"/>
            </a:endParaRPr>
          </a:p>
          <a:p>
            <a:pPr marL="215900" lvl="0" indent="0" algn="l" rtl="0">
              <a:lnSpc>
                <a:spcPct val="115000"/>
              </a:lnSpc>
              <a:spcBef>
                <a:spcPts val="0"/>
              </a:spcBef>
              <a:spcAft>
                <a:spcPts val="0"/>
              </a:spcAft>
              <a:buNone/>
            </a:pPr>
            <a:r>
              <a:rPr lang="de-DE" sz="2000" dirty="0">
                <a:latin typeface="Arial"/>
                <a:ea typeface="Arial"/>
                <a:cs typeface="Arial"/>
                <a:sym typeface="Arial"/>
              </a:rPr>
              <a:t>7. Verschiedenes</a:t>
            </a:r>
            <a:endParaRPr sz="3600" dirty="0"/>
          </a:p>
        </p:txBody>
      </p:sp>
      <p:cxnSp>
        <p:nvCxnSpPr>
          <p:cNvPr id="2" name="Google Shape;103;g3508672b27a_0_4">
            <a:extLst>
              <a:ext uri="{FF2B5EF4-FFF2-40B4-BE49-F238E27FC236}">
                <a16:creationId xmlns:a16="http://schemas.microsoft.com/office/drawing/2014/main" id="{1663D361-E02D-B917-38F4-AD1022118A14}"/>
              </a:ext>
            </a:extLst>
          </p:cNvPr>
          <p:cNvCxnSpPr/>
          <p:nvPr/>
        </p:nvCxnSpPr>
        <p:spPr>
          <a:xfrm>
            <a:off x="121023" y="839470"/>
            <a:ext cx="3505200" cy="0"/>
          </a:xfrm>
          <a:prstGeom prst="straightConnector1">
            <a:avLst/>
          </a:prstGeom>
          <a:noFill/>
          <a:ln w="22225" cap="flat" cmpd="sng">
            <a:solidFill>
              <a:srgbClr val="FFC000"/>
            </a:solidFill>
            <a:prstDash val="solid"/>
            <a:miter lim="800000"/>
            <a:headEnd type="none" w="sm" len="sm"/>
            <a:tailEnd type="none" w="sm" len="sm"/>
          </a:ln>
        </p:spPr>
      </p:cxnSp>
      <p:sp>
        <p:nvSpPr>
          <p:cNvPr id="3" name="Google Shape;105;g3508672b27a_0_4">
            <a:extLst>
              <a:ext uri="{FF2B5EF4-FFF2-40B4-BE49-F238E27FC236}">
                <a16:creationId xmlns:a16="http://schemas.microsoft.com/office/drawing/2014/main" id="{B124952D-490B-2546-6C8E-E5DF7C5DC203}"/>
              </a:ext>
            </a:extLst>
          </p:cNvPr>
          <p:cNvSpPr/>
          <p:nvPr/>
        </p:nvSpPr>
        <p:spPr>
          <a:xfrm>
            <a:off x="0" y="457200"/>
            <a:ext cx="121920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137726"/>
              </a:buClr>
              <a:buSzPts val="2600"/>
              <a:buFont typeface="Arial"/>
              <a:buNone/>
            </a:pPr>
            <a:r>
              <a:rPr lang="de-DE" sz="2600" b="1" i="0" u="none" strike="noStrike" cap="none" dirty="0">
                <a:solidFill>
                  <a:srgbClr val="137726"/>
                </a:solidFill>
                <a:latin typeface="Arial"/>
                <a:ea typeface="Arial"/>
                <a:cs typeface="Arial"/>
                <a:sym typeface="Arial"/>
              </a:rPr>
              <a:t>Energie Rinnenthal eG</a:t>
            </a:r>
            <a:endParaRPr sz="9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Arial"/>
              <a:ea typeface="Arial"/>
              <a:cs typeface="Arial"/>
              <a:sym typeface="Arial"/>
            </a:endParaRPr>
          </a:p>
        </p:txBody>
      </p:sp>
      <p:sp>
        <p:nvSpPr>
          <p:cNvPr id="4" name="Google Shape;106;g3508672b27a_0_4">
            <a:extLst>
              <a:ext uri="{FF2B5EF4-FFF2-40B4-BE49-F238E27FC236}">
                <a16:creationId xmlns:a16="http://schemas.microsoft.com/office/drawing/2014/main" id="{166252C8-F3B5-3200-8545-6A8FCFFD8FE4}"/>
              </a:ext>
            </a:extLst>
          </p:cNvPr>
          <p:cNvSpPr/>
          <p:nvPr/>
        </p:nvSpPr>
        <p:spPr>
          <a:xfrm>
            <a:off x="53788" y="944742"/>
            <a:ext cx="1923900" cy="2769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DEA900"/>
              </a:buClr>
              <a:buSzPts val="1200"/>
              <a:buFont typeface="Arial Narrow"/>
              <a:buNone/>
            </a:pPr>
            <a:r>
              <a:rPr lang="de-DE" sz="1200" b="0" i="0" u="none" strike="noStrike" cap="none">
                <a:solidFill>
                  <a:srgbClr val="DEA900"/>
                </a:solidFill>
                <a:latin typeface="Arial Narrow"/>
                <a:ea typeface="Arial Narrow"/>
                <a:cs typeface="Arial Narrow"/>
                <a:sym typeface="Arial Narrow"/>
              </a:rPr>
              <a:t>GERN </a:t>
            </a:r>
            <a:r>
              <a:rPr lang="de-DE" sz="1200" b="0" i="0" u="none" strike="noStrike" cap="none">
                <a:solidFill>
                  <a:srgbClr val="698335"/>
                </a:solidFill>
                <a:latin typeface="Arial Narrow"/>
                <a:ea typeface="Arial Narrow"/>
                <a:cs typeface="Arial Narrow"/>
                <a:sym typeface="Arial Narrow"/>
              </a:rPr>
              <a:t>DAHEIM</a:t>
            </a:r>
            <a:r>
              <a:rPr lang="de-DE" sz="1200" b="0" i="0" u="none" strike="noStrike" cap="none">
                <a:solidFill>
                  <a:srgbClr val="DEA900"/>
                </a:solidFill>
                <a:latin typeface="Arial Narrow"/>
                <a:ea typeface="Arial Narrow"/>
                <a:cs typeface="Arial Narrow"/>
                <a:sym typeface="Arial Narrow"/>
              </a:rPr>
              <a:t> </a:t>
            </a:r>
            <a:r>
              <a:rPr lang="de-DE" sz="1200" b="0" i="0" u="none" strike="noStrike" cap="none">
                <a:solidFill>
                  <a:srgbClr val="558ED5"/>
                </a:solidFill>
                <a:latin typeface="Arial Narrow"/>
                <a:ea typeface="Arial Narrow"/>
                <a:cs typeface="Arial Narrow"/>
                <a:sym typeface="Arial Narrow"/>
              </a:rPr>
              <a:t>RINNENTHAL</a:t>
            </a:r>
            <a:endParaRPr sz="9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45351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E547698E-1089-FEF0-A106-F7BBB60BC413}"/>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19945CE2-167C-563B-96DB-752B2E49E95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9" imgH="355" progId="TCLayout.ActiveDocument.1">
                  <p:embed/>
                </p:oleObj>
              </mc:Choice>
              <mc:Fallback>
                <p:oleObj name="think-cell Folie" r:id="rId4" imgW="359" imgH="355" progId="TCLayout.ActiveDocument.1">
                  <p:embed/>
                  <p:pic>
                    <p:nvPicPr>
                      <p:cNvPr id="5" name="think-cell data - do not delete" hidden="1">
                        <a:extLst>
                          <a:ext uri="{FF2B5EF4-FFF2-40B4-BE49-F238E27FC236}">
                            <a16:creationId xmlns:a16="http://schemas.microsoft.com/office/drawing/2014/main" id="{167C6546-F67B-B693-36DF-7FEA8C355B1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1" name="Google Shape;91;g3508672b27a_0_42">
            <a:extLst>
              <a:ext uri="{FF2B5EF4-FFF2-40B4-BE49-F238E27FC236}">
                <a16:creationId xmlns:a16="http://schemas.microsoft.com/office/drawing/2014/main" id="{8AECAFDF-9DA3-6916-5DE4-E0AAFEEA238D}"/>
              </a:ext>
            </a:extLst>
          </p:cNvPr>
          <p:cNvSpPr txBox="1">
            <a:spLocks noGrp="1"/>
          </p:cNvSpPr>
          <p:nvPr>
            <p:ph type="title"/>
          </p:nvPr>
        </p:nvSpPr>
        <p:spPr>
          <a:xfrm>
            <a:off x="838200" y="1296670"/>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de-DE" dirty="0"/>
              <a:t>Tagesordnung</a:t>
            </a:r>
            <a:endParaRPr dirty="0"/>
          </a:p>
        </p:txBody>
      </p:sp>
      <p:sp>
        <p:nvSpPr>
          <p:cNvPr id="92" name="Google Shape;92;g3508672b27a_0_42">
            <a:extLst>
              <a:ext uri="{FF2B5EF4-FFF2-40B4-BE49-F238E27FC236}">
                <a16:creationId xmlns:a16="http://schemas.microsoft.com/office/drawing/2014/main" id="{3076EE7C-CF9F-4EB9-82EB-67CB10F97C8E}"/>
              </a:ext>
            </a:extLst>
          </p:cNvPr>
          <p:cNvSpPr txBox="1">
            <a:spLocks noGrp="1"/>
          </p:cNvSpPr>
          <p:nvPr>
            <p:ph type="body" idx="1"/>
          </p:nvPr>
        </p:nvSpPr>
        <p:spPr>
          <a:xfrm>
            <a:off x="838200" y="2757170"/>
            <a:ext cx="10515600" cy="3716782"/>
          </a:xfrm>
          <a:prstGeom prst="rect">
            <a:avLst/>
          </a:prstGeom>
        </p:spPr>
        <p:txBody>
          <a:bodyPr spcFirstLastPara="1" wrap="square" lIns="91425" tIns="45700" rIns="91425" bIns="45700" anchor="t" anchorCtr="0">
            <a:normAutofit/>
          </a:bodyPr>
          <a:lstStyle/>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1. Eröffnung und Begrüßung mit Feststellung der Beschlussfähigkeit und Tagesordnung</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2. Wahl des Versammlungsleiters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3. Benennung Protokollführer</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4. Wahl</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		a) des Vorstands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		b) des Aufsichtsrats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000" dirty="0">
                <a:latin typeface="Arial"/>
                <a:ea typeface="Arial"/>
                <a:cs typeface="Arial"/>
                <a:sym typeface="Arial"/>
              </a:rPr>
              <a:t>5. Konstituierende Sitzung des Aufsichtsrates</a:t>
            </a:r>
            <a:endParaRPr sz="2000" dirty="0">
              <a:latin typeface="Arial"/>
              <a:ea typeface="Arial"/>
              <a:cs typeface="Arial"/>
              <a:sym typeface="Arial"/>
            </a:endParaRPr>
          </a:p>
          <a:p>
            <a:pPr marL="215900" lvl="0" indent="0" algn="l" rtl="0">
              <a:lnSpc>
                <a:spcPct val="115000"/>
              </a:lnSpc>
              <a:spcBef>
                <a:spcPts val="0"/>
              </a:spcBef>
              <a:spcAft>
                <a:spcPts val="0"/>
              </a:spcAft>
              <a:buClr>
                <a:schemeClr val="dk1"/>
              </a:buClr>
              <a:buSzPts val="1100"/>
              <a:buFont typeface="Arial"/>
              <a:buNone/>
            </a:pPr>
            <a:r>
              <a:rPr lang="de-DE" sz="2400" b="1" dirty="0">
                <a:latin typeface="Arial"/>
                <a:ea typeface="Arial"/>
                <a:cs typeface="Arial"/>
                <a:sym typeface="Arial"/>
              </a:rPr>
              <a:t>6. Status Quo und nächste Schritte </a:t>
            </a:r>
            <a:endParaRPr sz="2400" b="1" dirty="0">
              <a:latin typeface="Arial"/>
              <a:ea typeface="Arial"/>
              <a:cs typeface="Arial"/>
              <a:sym typeface="Arial"/>
            </a:endParaRPr>
          </a:p>
          <a:p>
            <a:pPr marL="215900" lvl="0" indent="0" algn="l" rtl="0">
              <a:lnSpc>
                <a:spcPct val="115000"/>
              </a:lnSpc>
              <a:spcBef>
                <a:spcPts val="0"/>
              </a:spcBef>
              <a:spcAft>
                <a:spcPts val="0"/>
              </a:spcAft>
              <a:buNone/>
            </a:pPr>
            <a:r>
              <a:rPr lang="de-DE" sz="2000" dirty="0">
                <a:latin typeface="Arial"/>
                <a:ea typeface="Arial"/>
                <a:cs typeface="Arial"/>
                <a:sym typeface="Arial"/>
              </a:rPr>
              <a:t>7. Verschiedenes</a:t>
            </a:r>
            <a:endParaRPr sz="3600" dirty="0"/>
          </a:p>
        </p:txBody>
      </p:sp>
      <p:cxnSp>
        <p:nvCxnSpPr>
          <p:cNvPr id="2" name="Google Shape;103;g3508672b27a_0_4">
            <a:extLst>
              <a:ext uri="{FF2B5EF4-FFF2-40B4-BE49-F238E27FC236}">
                <a16:creationId xmlns:a16="http://schemas.microsoft.com/office/drawing/2014/main" id="{AFC0297E-DB01-6202-1180-12B5382E2CDE}"/>
              </a:ext>
            </a:extLst>
          </p:cNvPr>
          <p:cNvCxnSpPr/>
          <p:nvPr/>
        </p:nvCxnSpPr>
        <p:spPr>
          <a:xfrm>
            <a:off x="121023" y="839470"/>
            <a:ext cx="3505200" cy="0"/>
          </a:xfrm>
          <a:prstGeom prst="straightConnector1">
            <a:avLst/>
          </a:prstGeom>
          <a:noFill/>
          <a:ln w="22225" cap="flat" cmpd="sng">
            <a:solidFill>
              <a:srgbClr val="FFC000"/>
            </a:solidFill>
            <a:prstDash val="solid"/>
            <a:miter lim="800000"/>
            <a:headEnd type="none" w="sm" len="sm"/>
            <a:tailEnd type="none" w="sm" len="sm"/>
          </a:ln>
        </p:spPr>
      </p:cxnSp>
      <p:sp>
        <p:nvSpPr>
          <p:cNvPr id="3" name="Google Shape;105;g3508672b27a_0_4">
            <a:extLst>
              <a:ext uri="{FF2B5EF4-FFF2-40B4-BE49-F238E27FC236}">
                <a16:creationId xmlns:a16="http://schemas.microsoft.com/office/drawing/2014/main" id="{55AED2A9-CC52-07A0-24D5-00563D3A6417}"/>
              </a:ext>
            </a:extLst>
          </p:cNvPr>
          <p:cNvSpPr/>
          <p:nvPr/>
        </p:nvSpPr>
        <p:spPr>
          <a:xfrm>
            <a:off x="0" y="457200"/>
            <a:ext cx="121920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137726"/>
              </a:buClr>
              <a:buSzPts val="2600"/>
              <a:buFont typeface="Arial"/>
              <a:buNone/>
            </a:pPr>
            <a:r>
              <a:rPr lang="de-DE" sz="2600" b="1" i="0" u="none" strike="noStrike" cap="none" dirty="0">
                <a:solidFill>
                  <a:srgbClr val="137726"/>
                </a:solidFill>
                <a:latin typeface="Arial"/>
                <a:ea typeface="Arial"/>
                <a:cs typeface="Arial"/>
                <a:sym typeface="Arial"/>
              </a:rPr>
              <a:t>Energie Rinnenthal eG</a:t>
            </a:r>
            <a:endParaRPr sz="9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Arial"/>
              <a:ea typeface="Arial"/>
              <a:cs typeface="Arial"/>
              <a:sym typeface="Arial"/>
            </a:endParaRPr>
          </a:p>
        </p:txBody>
      </p:sp>
      <p:sp>
        <p:nvSpPr>
          <p:cNvPr id="4" name="Google Shape;106;g3508672b27a_0_4">
            <a:extLst>
              <a:ext uri="{FF2B5EF4-FFF2-40B4-BE49-F238E27FC236}">
                <a16:creationId xmlns:a16="http://schemas.microsoft.com/office/drawing/2014/main" id="{09345379-A539-00D0-1DF4-E06BFAC17C38}"/>
              </a:ext>
            </a:extLst>
          </p:cNvPr>
          <p:cNvSpPr/>
          <p:nvPr/>
        </p:nvSpPr>
        <p:spPr>
          <a:xfrm>
            <a:off x="53788" y="944742"/>
            <a:ext cx="1923900" cy="2769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DEA900"/>
              </a:buClr>
              <a:buSzPts val="1200"/>
              <a:buFont typeface="Arial Narrow"/>
              <a:buNone/>
            </a:pPr>
            <a:r>
              <a:rPr lang="de-DE" sz="1200" b="0" i="0" u="none" strike="noStrike" cap="none">
                <a:solidFill>
                  <a:srgbClr val="DEA900"/>
                </a:solidFill>
                <a:latin typeface="Arial Narrow"/>
                <a:ea typeface="Arial Narrow"/>
                <a:cs typeface="Arial Narrow"/>
                <a:sym typeface="Arial Narrow"/>
              </a:rPr>
              <a:t>GERN </a:t>
            </a:r>
            <a:r>
              <a:rPr lang="de-DE" sz="1200" b="0" i="0" u="none" strike="noStrike" cap="none">
                <a:solidFill>
                  <a:srgbClr val="698335"/>
                </a:solidFill>
                <a:latin typeface="Arial Narrow"/>
                <a:ea typeface="Arial Narrow"/>
                <a:cs typeface="Arial Narrow"/>
                <a:sym typeface="Arial Narrow"/>
              </a:rPr>
              <a:t>DAHEIM</a:t>
            </a:r>
            <a:r>
              <a:rPr lang="de-DE" sz="1200" b="0" i="0" u="none" strike="noStrike" cap="none">
                <a:solidFill>
                  <a:srgbClr val="DEA900"/>
                </a:solidFill>
                <a:latin typeface="Arial Narrow"/>
                <a:ea typeface="Arial Narrow"/>
                <a:cs typeface="Arial Narrow"/>
                <a:sym typeface="Arial Narrow"/>
              </a:rPr>
              <a:t> </a:t>
            </a:r>
            <a:r>
              <a:rPr lang="de-DE" sz="1200" b="0" i="0" u="none" strike="noStrike" cap="none">
                <a:solidFill>
                  <a:srgbClr val="558ED5"/>
                </a:solidFill>
                <a:latin typeface="Arial Narrow"/>
                <a:ea typeface="Arial Narrow"/>
                <a:cs typeface="Arial Narrow"/>
                <a:sym typeface="Arial Narrow"/>
              </a:rPr>
              <a:t>RINNENTHAL</a:t>
            </a:r>
            <a:endParaRPr sz="9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891371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MIO_GUID" val="6137a5da-1357-4b3a-924b-c6d05a462620"/>
  <p:tag name="MIO_EKGUID" val="7398a196-b6ac-4418-8c30-f2d604583724"/>
  <p:tag name="MIO_UPDATE" val="True"/>
  <p:tag name="MIO_VERSION" val="30.03.2021 13:37:11"/>
  <p:tag name="MIO_DBID" val="E32823B0-01F8-435D-BC51-C3D42B506847"/>
  <p:tag name="MIO_LASTDOWNLOADED" val="27.08.2021 17:18:41"/>
  <p:tag name="MIO_OBJECTNAME" val="Line"/>
  <p:tag name="MIO_LASTEDITORNAME" val="Svenja Gierse"/>
</p:tagLst>
</file>

<file path=ppt/theme/theme1.xml><?xml version="1.0" encoding="utf-8"?>
<a:theme xmlns:a="http://schemas.openxmlformats.org/drawingml/2006/main"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560</Words>
  <Application>Microsoft Office PowerPoint</Application>
  <PresentationFormat>Breitbild</PresentationFormat>
  <Paragraphs>100</Paragraphs>
  <Slides>11</Slides>
  <Notes>11</Notes>
  <HiddenSlides>0</HiddenSlides>
  <MMClips>0</MMClips>
  <ScaleCrop>false</ScaleCrop>
  <HeadingPairs>
    <vt:vector size="8" baseType="variant">
      <vt:variant>
        <vt:lpstr>Verwendete Schriftarten</vt:lpstr>
      </vt:variant>
      <vt:variant>
        <vt:i4>3</vt:i4>
      </vt:variant>
      <vt:variant>
        <vt:lpstr>Design</vt:lpstr>
      </vt:variant>
      <vt:variant>
        <vt:i4>1</vt:i4>
      </vt:variant>
      <vt:variant>
        <vt:lpstr>Eingebettete OLE-Server</vt:lpstr>
      </vt:variant>
      <vt:variant>
        <vt:i4>1</vt:i4>
      </vt:variant>
      <vt:variant>
        <vt:lpstr>Folientitel</vt:lpstr>
      </vt:variant>
      <vt:variant>
        <vt:i4>11</vt:i4>
      </vt:variant>
    </vt:vector>
  </HeadingPairs>
  <TitlesOfParts>
    <vt:vector size="16" baseType="lpstr">
      <vt:lpstr>Arial</vt:lpstr>
      <vt:lpstr>Calibri</vt:lpstr>
      <vt:lpstr>Arial Narrow</vt:lpstr>
      <vt:lpstr>Office</vt:lpstr>
      <vt:lpstr>think-cell Folie</vt:lpstr>
      <vt:lpstr>1. Generalversammlung der Energie Rinnenthal eG i.G.</vt:lpstr>
      <vt:lpstr>Tagesordnung</vt:lpstr>
      <vt:lpstr>4a: Wahl des Vorstands</vt:lpstr>
      <vt:lpstr>PowerPoint-Präsentation</vt:lpstr>
      <vt:lpstr>PowerPoint-Präsentation</vt:lpstr>
      <vt:lpstr>4b: Wahl des Aufsichtsrats</vt:lpstr>
      <vt:lpstr>PowerPoint-Präsentation</vt:lpstr>
      <vt:lpstr>Tagesordnung</vt:lpstr>
      <vt:lpstr>Tagesordnung</vt:lpstr>
      <vt:lpstr>6. Status Quo und nächste Schritte</vt:lpstr>
      <vt:lpstr>Tagesordnung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christian treffler</dc:creator>
  <cp:lastModifiedBy>Simon Pletschacher</cp:lastModifiedBy>
  <cp:revision>3</cp:revision>
  <dcterms:created xsi:type="dcterms:W3CDTF">2025-04-07T19:08:25Z</dcterms:created>
  <dcterms:modified xsi:type="dcterms:W3CDTF">2025-05-05T16:05:51Z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17b8430-11b4-47ed-b1b2-7ef5cdca0b43_Enabled">
    <vt:lpwstr>true</vt:lpwstr>
  </property>
  <property fmtid="{D5CDD505-2E9C-101B-9397-08002B2CF9AE}" pid="3" name="MSIP_Label_717b8430-11b4-47ed-b1b2-7ef5cdca0b43_SetDate">
    <vt:lpwstr>2025-04-08T10:44:20Z</vt:lpwstr>
  </property>
  <property fmtid="{D5CDD505-2E9C-101B-9397-08002B2CF9AE}" pid="4" name="MSIP_Label_717b8430-11b4-47ed-b1b2-7ef5cdca0b43_Method">
    <vt:lpwstr>Privileged</vt:lpwstr>
  </property>
  <property fmtid="{D5CDD505-2E9C-101B-9397-08002B2CF9AE}" pid="5" name="MSIP_Label_717b8430-11b4-47ed-b1b2-7ef5cdca0b43_Name">
    <vt:lpwstr>Public_</vt:lpwstr>
  </property>
  <property fmtid="{D5CDD505-2E9C-101B-9397-08002B2CF9AE}" pid="6" name="MSIP_Label_717b8430-11b4-47ed-b1b2-7ef5cdca0b43_SiteId">
    <vt:lpwstr>5a5c4bcf-d285-44af-8f19-ca72d454f6f7</vt:lpwstr>
  </property>
  <property fmtid="{D5CDD505-2E9C-101B-9397-08002B2CF9AE}" pid="7" name="MSIP_Label_717b8430-11b4-47ed-b1b2-7ef5cdca0b43_ActionId">
    <vt:lpwstr>f1efe465-eef4-4244-880e-ec2bfcd4e661</vt:lpwstr>
  </property>
  <property fmtid="{D5CDD505-2E9C-101B-9397-08002B2CF9AE}" pid="8" name="MSIP_Label_717b8430-11b4-47ed-b1b2-7ef5cdca0b43_ContentBits">
    <vt:lpwstr>0</vt:lpwstr>
  </property>
  <property fmtid="{D5CDD505-2E9C-101B-9397-08002B2CF9AE}" pid="9" name="MSIP_Label_717b8430-11b4-47ed-b1b2-7ef5cdca0b43_Tag">
    <vt:lpwstr>10, 0, 1, 1</vt:lpwstr>
  </property>
</Properties>
</file>